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4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DD0"/>
    <a:srgbClr val="274FC6"/>
    <a:srgbClr val="EC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ša Niklanovič" userId="babe7d71aa1b56d5" providerId="LiveId" clId="{E92B41ED-CE8F-4C2E-B9C9-A8BCE9BB1A9E}"/>
    <pc:docChg chg="undo custSel modSld">
      <pc:chgData name="Saša Niklanovič" userId="babe7d71aa1b56d5" providerId="LiveId" clId="{E92B41ED-CE8F-4C2E-B9C9-A8BCE9BB1A9E}" dt="2018-10-14T20:17:01.765" v="627" actId="20577"/>
      <pc:docMkLst>
        <pc:docMk/>
      </pc:docMkLst>
      <pc:sldChg chg="modSp">
        <pc:chgData name="Saša Niklanovič" userId="babe7d71aa1b56d5" providerId="LiveId" clId="{E92B41ED-CE8F-4C2E-B9C9-A8BCE9BB1A9E}" dt="2018-10-14T20:04:22.815" v="286" actId="207"/>
        <pc:sldMkLst>
          <pc:docMk/>
          <pc:sldMk cId="4274182998" sldId="256"/>
        </pc:sldMkLst>
        <pc:spChg chg="mod">
          <ac:chgData name="Saša Niklanovič" userId="babe7d71aa1b56d5" providerId="LiveId" clId="{E92B41ED-CE8F-4C2E-B9C9-A8BCE9BB1A9E}" dt="2018-10-14T20:04:22.815" v="286" actId="207"/>
          <ac:spMkLst>
            <pc:docMk/>
            <pc:sldMk cId="4274182998" sldId="256"/>
            <ac:spMk id="2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19:59:11.140" v="193" actId="207"/>
        <pc:sldMkLst>
          <pc:docMk/>
          <pc:sldMk cId="2493370683" sldId="257"/>
        </pc:sldMkLst>
        <pc:spChg chg="mod">
          <ac:chgData name="Saša Niklanovič" userId="babe7d71aa1b56d5" providerId="LiveId" clId="{E92B41ED-CE8F-4C2E-B9C9-A8BCE9BB1A9E}" dt="2018-10-14T19:59:11.140" v="193" actId="207"/>
          <ac:spMkLst>
            <pc:docMk/>
            <pc:sldMk cId="2493370683" sldId="257"/>
            <ac:spMk id="13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20:03:34.984" v="266" actId="207"/>
        <pc:sldMkLst>
          <pc:docMk/>
          <pc:sldMk cId="1008441799" sldId="259"/>
        </pc:sldMkLst>
        <pc:spChg chg="mod">
          <ac:chgData name="Saša Niklanovič" userId="babe7d71aa1b56d5" providerId="LiveId" clId="{E92B41ED-CE8F-4C2E-B9C9-A8BCE9BB1A9E}" dt="2018-10-14T20:03:34.984" v="266" actId="207"/>
          <ac:spMkLst>
            <pc:docMk/>
            <pc:sldMk cId="1008441799" sldId="259"/>
            <ac:spMk id="13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20:05:22.169" v="308" actId="207"/>
        <pc:sldMkLst>
          <pc:docMk/>
          <pc:sldMk cId="3729839603" sldId="260"/>
        </pc:sldMkLst>
        <pc:spChg chg="mod">
          <ac:chgData name="Saša Niklanovič" userId="babe7d71aa1b56d5" providerId="LiveId" clId="{E92B41ED-CE8F-4C2E-B9C9-A8BCE9BB1A9E}" dt="2018-10-14T20:05:22.169" v="308" actId="207"/>
          <ac:spMkLst>
            <pc:docMk/>
            <pc:sldMk cId="3729839603" sldId="260"/>
            <ac:spMk id="15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20:06:05.294" v="320" actId="20577"/>
        <pc:sldMkLst>
          <pc:docMk/>
          <pc:sldMk cId="2355154746" sldId="261"/>
        </pc:sldMkLst>
        <pc:spChg chg="mod">
          <ac:chgData name="Saša Niklanovič" userId="babe7d71aa1b56d5" providerId="LiveId" clId="{E92B41ED-CE8F-4C2E-B9C9-A8BCE9BB1A9E}" dt="2018-10-14T20:06:05.294" v="320" actId="20577"/>
          <ac:spMkLst>
            <pc:docMk/>
            <pc:sldMk cId="2355154746" sldId="261"/>
            <ac:spMk id="13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20:14:14.491" v="475" actId="207"/>
        <pc:sldMkLst>
          <pc:docMk/>
          <pc:sldMk cId="2961613737" sldId="262"/>
        </pc:sldMkLst>
        <pc:spChg chg="mod">
          <ac:chgData name="Saša Niklanovič" userId="babe7d71aa1b56d5" providerId="LiveId" clId="{E92B41ED-CE8F-4C2E-B9C9-A8BCE9BB1A9E}" dt="2018-10-14T20:12:33.545" v="474" actId="1076"/>
          <ac:spMkLst>
            <pc:docMk/>
            <pc:sldMk cId="2961613737" sldId="262"/>
            <ac:spMk id="11" creationId="{00000000-0000-0000-0000-000000000000}"/>
          </ac:spMkLst>
        </pc:spChg>
        <pc:spChg chg="mod">
          <ac:chgData name="Saša Niklanovič" userId="babe7d71aa1b56d5" providerId="LiveId" clId="{E92B41ED-CE8F-4C2E-B9C9-A8BCE9BB1A9E}" dt="2018-10-14T20:14:14.491" v="475" actId="207"/>
          <ac:spMkLst>
            <pc:docMk/>
            <pc:sldMk cId="2961613737" sldId="262"/>
            <ac:spMk id="14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20:17:01.765" v="627" actId="20577"/>
        <pc:sldMkLst>
          <pc:docMk/>
          <pc:sldMk cId="327643937" sldId="263"/>
        </pc:sldMkLst>
        <pc:spChg chg="mod">
          <ac:chgData name="Saša Niklanovič" userId="babe7d71aa1b56d5" providerId="LiveId" clId="{E92B41ED-CE8F-4C2E-B9C9-A8BCE9BB1A9E}" dt="2018-10-14T20:17:01.765" v="627" actId="20577"/>
          <ac:spMkLst>
            <pc:docMk/>
            <pc:sldMk cId="327643937" sldId="263"/>
            <ac:spMk id="11" creationId="{00000000-0000-0000-0000-000000000000}"/>
          </ac:spMkLst>
        </pc:spChg>
        <pc:spChg chg="mod">
          <ac:chgData name="Saša Niklanovič" userId="babe7d71aa1b56d5" providerId="LiveId" clId="{E92B41ED-CE8F-4C2E-B9C9-A8BCE9BB1A9E}" dt="2018-10-14T20:16:19.025" v="562" actId="207"/>
          <ac:spMkLst>
            <pc:docMk/>
            <pc:sldMk cId="327643937" sldId="263"/>
            <ac:spMk id="14" creationId="{00000000-0000-0000-0000-000000000000}"/>
          </ac:spMkLst>
        </pc:spChg>
      </pc:sldChg>
      <pc:sldChg chg="modSp">
        <pc:chgData name="Saša Niklanovič" userId="babe7d71aa1b56d5" providerId="LiveId" clId="{E92B41ED-CE8F-4C2E-B9C9-A8BCE9BB1A9E}" dt="2018-10-14T19:57:38.740" v="93" actId="207"/>
        <pc:sldMkLst>
          <pc:docMk/>
          <pc:sldMk cId="154211581" sldId="264"/>
        </pc:sldMkLst>
        <pc:spChg chg="mod">
          <ac:chgData name="Saša Niklanovič" userId="babe7d71aa1b56d5" providerId="LiveId" clId="{E92B41ED-CE8F-4C2E-B9C9-A8BCE9BB1A9E}" dt="2018-10-14T19:57:38.740" v="93" actId="207"/>
          <ac:spMkLst>
            <pc:docMk/>
            <pc:sldMk cId="154211581" sldId="264"/>
            <ac:spMk id="1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l-SI" smtClean="0"/>
              <a:t>22. 10. 2018</a:t>
            </a:r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A51DD-5DE1-4E83-90DC-C6BBEA3EA6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4444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l-SI" smtClean="0"/>
              <a:t>22. 10. 2018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A793-CE5C-854B-97A0-B07ED4AF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709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A793-CE5C-854B-97A0-B07ED4AF5571}" type="slidenum">
              <a:rPr lang="en-US" smtClean="0"/>
              <a:t>1</a:t>
            </a:fld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l-SI" smtClean="0"/>
              <a:t>22. 10. 2018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7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A793-CE5C-854B-97A0-B07ED4AF5571}" type="slidenum">
              <a:rPr lang="en-US" smtClean="0"/>
              <a:t>2</a:t>
            </a:fld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l-SI" smtClean="0"/>
              <a:t>22. 10. 2018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  <a:solidFill>
            <a:srgbClr val="72ADD0"/>
          </a:solidFill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EC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>
                <a:latin typeface="Helvetica Neue"/>
                <a:cs typeface="Helvetica Neue"/>
              </a:defRPr>
            </a:lvl1pPr>
          </a:lstStyle>
          <a:p>
            <a:fld id="{0A98AF03-7270-45C2-A683-C5E353EF01A5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72ADD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72A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  <a:solidFill>
            <a:srgbClr val="72ADD0"/>
          </a:solidFill>
        </p:grpSpPr>
        <p:grpSp>
          <p:nvGrpSpPr>
            <p:cNvPr id="43" name="Group 44"/>
            <p:cNvGrpSpPr/>
            <p:nvPr/>
          </p:nvGrpSpPr>
          <p:grpSpPr>
            <a:xfrm>
              <a:off x="-77604" y="0"/>
              <a:ext cx="9221604" cy="6858000"/>
              <a:chOff x="-77604" y="0"/>
              <a:chExt cx="9221604" cy="6858000"/>
            </a:xfrm>
            <a:grpFill/>
          </p:grpSpPr>
          <p:grpSp>
            <p:nvGrpSpPr>
              <p:cNvPr id="101" name="Group 4"/>
              <p:cNvGrpSpPr/>
              <p:nvPr/>
            </p:nvGrpSpPr>
            <p:grpSpPr>
              <a:xfrm>
                <a:off x="-77604" y="0"/>
                <a:ext cx="2592204" cy="6858000"/>
                <a:chOff x="-77604" y="0"/>
                <a:chExt cx="2592204" cy="6858000"/>
              </a:xfrm>
              <a:grp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77604" y="0"/>
                  <a:ext cx="534804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2ADD0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2ADD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2ADD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2ADD0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grp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2ADD0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EC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Helvetica Neue"/>
                <a:cs typeface="Helvetica Neue"/>
              </a:defRPr>
            </a:lvl1pPr>
          </a:lstStyle>
          <a:p>
            <a:fld id="{16C01193-8287-4834-A286-6B880643E934}" type="datetime4">
              <a:rPr lang="en-US" smtClean="0"/>
              <a:pPr/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  <a:latin typeface="Helvetica Neue"/>
                <a:cs typeface="Helvetica Neue"/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rgbClr val="72ADD0"/>
          </a:solidFill>
          <a:latin typeface="Helvetica Neue Black Condensed"/>
          <a:ea typeface="+mj-ea"/>
          <a:cs typeface="Helvetica Neue Black Condensed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nald.sultana@um.edu.m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87040"/>
            <a:ext cx="3313355" cy="1702160"/>
          </a:xfrm>
        </p:spPr>
        <p:txBody>
          <a:bodyPr>
            <a:noAutofit/>
          </a:bodyPr>
          <a:lstStyle/>
          <a:p>
            <a:r>
              <a:rPr lang="sl-SI" b="1" dirty="0"/>
              <a:t>Krepitev kakovosti karierne orientacije v srednjih šolah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" dirty="0"/>
          </a:p>
          <a:p>
            <a:endParaRPr lang="en-US" sz="1000" dirty="0"/>
          </a:p>
          <a:p>
            <a:pPr algn="r"/>
            <a:r>
              <a:rPr lang="mr-IN" sz="3600" b="1" dirty="0"/>
              <a:t>…</a:t>
            </a:r>
            <a:r>
              <a:rPr lang="sl-SI" sz="3600" b="1" dirty="0"/>
              <a:t>priročnik</a:t>
            </a:r>
            <a:endParaRPr 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463038" y="5403727"/>
            <a:ext cx="2583682" cy="648189"/>
            <a:chOff x="5463038" y="5403727"/>
            <a:chExt cx="2583682" cy="648189"/>
          </a:xfrm>
        </p:grpSpPr>
        <p:sp>
          <p:nvSpPr>
            <p:cNvPr id="4" name="TextBox 3"/>
            <p:cNvSpPr txBox="1"/>
            <p:nvPr/>
          </p:nvSpPr>
          <p:spPr>
            <a:xfrm>
              <a:off x="5463038" y="5403727"/>
              <a:ext cx="2583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Helvetica Neue"/>
                  <a:cs typeface="Helvetica Neue"/>
                </a:rPr>
                <a:t>Ronald G. Sultana</a:t>
              </a:r>
            </a:p>
            <a:p>
              <a:pPr algn="r"/>
              <a:endParaRPr lang="en-US" sz="1400" dirty="0">
                <a:latin typeface="Helvetica Neue"/>
                <a:cs typeface="Helvetica Neue"/>
              </a:endParaRPr>
            </a:p>
          </p:txBody>
        </p:sp>
        <p:pic>
          <p:nvPicPr>
            <p:cNvPr id="8" name="Picture 7" descr="EMCER-UtM-new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329" y="5684825"/>
              <a:ext cx="1525859" cy="367091"/>
            </a:xfrm>
            <a:prstGeom prst="rect">
              <a:avLst/>
            </a:prstGeom>
          </p:spPr>
        </p:pic>
      </p:grpSp>
      <p:sp>
        <p:nvSpPr>
          <p:cNvPr id="12" name="PoljeZBesedilom 11"/>
          <p:cNvSpPr txBox="1"/>
          <p:nvPr/>
        </p:nvSpPr>
        <p:spPr>
          <a:xfrm>
            <a:off x="356617" y="512064"/>
            <a:ext cx="3913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/>
                </a:solidFill>
                <a:latin typeface="Helvetica Neue"/>
              </a:rPr>
              <a:t>Konferenca: </a:t>
            </a:r>
          </a:p>
          <a:p>
            <a:r>
              <a:rPr lang="sl-SI" sz="4000" dirty="0" smtClean="0">
                <a:latin typeface="Helvetica Neue"/>
              </a:rPr>
              <a:t>Ko bom velik-a, bom …</a:t>
            </a:r>
            <a:endParaRPr lang="sl-SI" sz="4000" dirty="0">
              <a:latin typeface="Helvetica Neue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356617" y="2266390"/>
            <a:ext cx="3913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  <a:latin typeface="Helvetica Neue Black Condensed"/>
                <a:ea typeface="+mj-ea"/>
                <a:cs typeface="Helvetica Neue Black Condensed"/>
              </a:rPr>
              <a:t>Dobre prakse in orodja v vseživljenjski karierni orientaciji za mlade 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/>
              <a:t>	</a:t>
            </a:r>
          </a:p>
          <a:p>
            <a:endParaRPr lang="sl-SI" dirty="0"/>
          </a:p>
        </p:txBody>
      </p:sp>
      <p:graphicFrame>
        <p:nvGraphicFramePr>
          <p:cNvPr id="16" name="Predm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026429"/>
              </p:ext>
            </p:extLst>
          </p:nvPr>
        </p:nvGraphicFramePr>
        <p:xfrm>
          <a:off x="360193" y="3447288"/>
          <a:ext cx="1931708" cy="8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na slika" r:id="rId5" imgW="7125695" imgH="2790476" progId="Paint.Picture">
                  <p:embed/>
                </p:oleObj>
              </mc:Choice>
              <mc:Fallback>
                <p:oleObj name="Bitna slika" r:id="rId5" imgW="7125695" imgH="2790476" progId="Paint.Picture">
                  <p:embed/>
                  <p:pic>
                    <p:nvPicPr>
                      <p:cNvPr id="0" name="Predm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3" y="3447288"/>
                        <a:ext cx="1931708" cy="81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472" y="3519607"/>
            <a:ext cx="1455069" cy="67352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70" y="4730435"/>
            <a:ext cx="1339498" cy="673292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7435" y="4765756"/>
            <a:ext cx="1521106" cy="571275"/>
          </a:xfrm>
          <a:prstGeom prst="rect">
            <a:avLst/>
          </a:prstGeom>
        </p:spPr>
      </p:pic>
      <p:sp>
        <p:nvSpPr>
          <p:cNvPr id="41" name="PoljeZBesedilom 40"/>
          <p:cNvSpPr txBox="1"/>
          <p:nvPr/>
        </p:nvSpPr>
        <p:spPr>
          <a:xfrm>
            <a:off x="356617" y="5926947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Helvetica Neue"/>
              </a:rPr>
              <a:t>Ljubljana, 22. 10. 2018</a:t>
            </a:r>
            <a:endParaRPr lang="sl-SI" sz="1400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41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2" y="738414"/>
            <a:ext cx="3697833" cy="2429623"/>
          </a:xfrm>
          <a:prstGeom prst="rect">
            <a:avLst/>
          </a:prstGeom>
        </p:spPr>
      </p:pic>
      <p:pic>
        <p:nvPicPr>
          <p:cNvPr id="13" name="Picture 12" descr="Screen Shot 2017-10-31 at 12.5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30" y="4734744"/>
            <a:ext cx="7308666" cy="1376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>
                  <a:alpha val="30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>
                  <a:alpha val="30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>
                  <a:alpha val="30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>
                  <a:alpha val="30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>
                  <a:alpha val="30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>
                <a:alpha val="30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6382" y="5135399"/>
            <a:ext cx="632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elvetica Neue Black Condensed"/>
                <a:cs typeface="Helvetica Neue Black Condensed"/>
              </a:rPr>
              <a:t>Partnerstvo</a:t>
            </a:r>
            <a:r>
              <a:rPr lang="en-US" sz="2800" dirty="0">
                <a:latin typeface="Helvetica Neue Black Condensed"/>
                <a:cs typeface="Helvetica Neue Black Condensed"/>
              </a:rPr>
              <a:t> </a:t>
            </a:r>
            <a:r>
              <a:rPr lang="en-US" sz="2800" dirty="0" err="1">
                <a:latin typeface="Helvetica Neue Black Condensed"/>
                <a:cs typeface="Helvetica Neue Black Condensed"/>
              </a:rPr>
              <a:t>pri</a:t>
            </a:r>
            <a:r>
              <a:rPr lang="en-US" sz="2800" dirty="0">
                <a:latin typeface="Helvetica Neue Black Condensed"/>
                <a:cs typeface="Helvetica Neue Black Condensed"/>
              </a:rPr>
              <a:t> </a:t>
            </a:r>
            <a:r>
              <a:rPr lang="en-US" sz="2800" dirty="0" err="1">
                <a:latin typeface="Helvetica Neue Black Condensed"/>
                <a:cs typeface="Helvetica Neue Black Condensed"/>
              </a:rPr>
              <a:t>zagotavljanju</a:t>
            </a:r>
            <a:r>
              <a:rPr lang="en-US" sz="2800" dirty="0">
                <a:latin typeface="Helvetica Neue Black Condensed"/>
                <a:cs typeface="Helvetica Neue Black Condensed"/>
              </a:rPr>
              <a:t> </a:t>
            </a:r>
            <a:r>
              <a:rPr lang="en-US" sz="2800" dirty="0" err="1">
                <a:latin typeface="Helvetica Neue Black Condensed"/>
                <a:cs typeface="Helvetica Neue Black Condensed"/>
              </a:rPr>
              <a:t>storitev</a:t>
            </a:r>
            <a:endParaRPr lang="en-US" sz="2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759" y="-30372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kakovosti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karierne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6967" y="738414"/>
            <a:ext cx="5983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Ravnatelji</a:t>
            </a:r>
            <a:endParaRPr lang="en-US" sz="800" dirty="0">
              <a:latin typeface="Helvetica Neue"/>
              <a:cs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Predmetni učitelji</a:t>
            </a:r>
            <a:endParaRPr lang="en-US" sz="800" dirty="0">
              <a:latin typeface="Helvetica Neue"/>
              <a:cs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Alumni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Osebje</a:t>
            </a:r>
            <a:r>
              <a:rPr lang="en-US" sz="2400" dirty="0">
                <a:latin typeface="Helvetica Neue"/>
                <a:cs typeface="Helvetica Neue"/>
              </a:rPr>
              <a:t>/</a:t>
            </a:r>
            <a:r>
              <a:rPr lang="sl-SI" sz="2400" dirty="0">
                <a:latin typeface="Helvetica Neue"/>
                <a:cs typeface="Helvetica Neue"/>
              </a:rPr>
              <a:t>učenci v </a:t>
            </a:r>
          </a:p>
          <a:p>
            <a:r>
              <a:rPr lang="sl-SI" sz="2400" dirty="0">
                <a:latin typeface="Helvetica Neue"/>
                <a:cs typeface="Helvetica Neue"/>
              </a:rPr>
              <a:t>    nadaljnjem </a:t>
            </a:r>
          </a:p>
          <a:p>
            <a:r>
              <a:rPr lang="sl-SI" sz="2400" dirty="0">
                <a:latin typeface="Helvetica Neue"/>
                <a:cs typeface="Helvetica Neue"/>
              </a:rPr>
              <a:t>    izobraževanju </a:t>
            </a:r>
            <a:endParaRPr lang="en-US" sz="2400" dirty="0">
              <a:latin typeface="Helvetica Neue"/>
              <a:cs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Delodajalci</a:t>
            </a:r>
            <a:endParaRPr lang="en-US" sz="2400" dirty="0">
              <a:latin typeface="Helvetica Neue"/>
              <a:cs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Zunanji izvajalci karierne orientacije</a:t>
            </a:r>
            <a:endParaRPr lang="en-US" sz="2400" dirty="0">
              <a:latin typeface="Helvetica Neue"/>
              <a:cs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Sindikati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Helvetica Neue"/>
                <a:cs typeface="Helvetica Neue"/>
              </a:rPr>
              <a:t>Lokalna skupnost</a:t>
            </a:r>
            <a:endParaRPr lang="en-US" sz="2400" dirty="0">
              <a:latin typeface="Helvetica Neue"/>
              <a:cs typeface="Helvetica Neue"/>
            </a:endParaRPr>
          </a:p>
          <a:p>
            <a:endParaRPr lang="sl-SI" sz="2400" dirty="0">
              <a:latin typeface="Helvetica Neue"/>
              <a:cs typeface="Helvetica Neue"/>
            </a:endParaRPr>
          </a:p>
          <a:p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16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7-10-31 at 12.5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98" y="5386724"/>
            <a:ext cx="6492142" cy="11079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>
                  <a:alpha val="33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>
                  <a:alpha val="33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>
                  <a:alpha val="33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>
                  <a:alpha val="33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>
                  <a:alpha val="33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>
                  <a:alpha val="33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1666" y="5746088"/>
            <a:ext cx="632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Black Condensed"/>
                <a:cs typeface="Helvetica Neue Black Condensed"/>
              </a:rPr>
              <a:t>Ref</a:t>
            </a:r>
            <a:r>
              <a:rPr lang="sl-SI" sz="2800" dirty="0" err="1">
                <a:latin typeface="Helvetica Neue Black Condensed"/>
                <a:cs typeface="Helvetica Neue Black Condensed"/>
              </a:rPr>
              <a:t>lektivni</a:t>
            </a:r>
            <a:r>
              <a:rPr lang="sl-SI" sz="2800" dirty="0">
                <a:latin typeface="Helvetica Neue Black Condensed"/>
                <a:cs typeface="Helvetica Neue Black Condensed"/>
              </a:rPr>
              <a:t> svetovalec/praktik</a:t>
            </a:r>
            <a:endParaRPr lang="en-US" sz="2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8678" y="-67283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kakovosti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karierne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666" y="2299162"/>
            <a:ext cx="65604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Pot do poklicnega položaja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6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Razvoj kompetenc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6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>
                <a:latin typeface="Helvetica Neue"/>
                <a:cs typeface="Helvetica Neue"/>
              </a:rPr>
              <a:t>Reflek</a:t>
            </a:r>
            <a:r>
              <a:rPr lang="sl-SI" sz="2400" dirty="0" err="1">
                <a:latin typeface="Helvetica Neue"/>
                <a:cs typeface="Helvetica Neue"/>
              </a:rPr>
              <a:t>tivni</a:t>
            </a:r>
            <a:r>
              <a:rPr lang="en-US" sz="2400" dirty="0">
                <a:latin typeface="Helvetica Neue"/>
                <a:cs typeface="Helvetica Neue"/>
              </a:rPr>
              <a:t> s</a:t>
            </a:r>
            <a:r>
              <a:rPr lang="sl-SI" sz="2400" dirty="0" err="1">
                <a:latin typeface="Helvetica Neue"/>
                <a:cs typeface="Helvetica Neue"/>
              </a:rPr>
              <a:t>vetovalec</a:t>
            </a:r>
            <a:r>
              <a:rPr lang="sl-SI" sz="2400" dirty="0">
                <a:latin typeface="Helvetica Neue"/>
                <a:cs typeface="Helvetica Neue"/>
              </a:rPr>
              <a:t>/praktik</a:t>
            </a:r>
            <a:r>
              <a:rPr lang="en-US" sz="2400" dirty="0">
                <a:latin typeface="Helvetica Neue"/>
                <a:cs typeface="Helvetica Neue"/>
              </a:rPr>
              <a:t> </a:t>
            </a:r>
          </a:p>
          <a:p>
            <a:endParaRPr lang="en-US" sz="16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Kakovost s pomočjo akcijskega raziskovanja</a:t>
            </a:r>
          </a:p>
          <a:p>
            <a:endParaRPr lang="en-US" sz="16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Pomen konstruktivne kritike</a:t>
            </a:r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18" name="Picture 17" descr="Screen Shot 2017-10-31 at 13.13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6" y="820285"/>
            <a:ext cx="4070749" cy="14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508" y="78565"/>
            <a:ext cx="333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Hvala!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3061" y="2979808"/>
            <a:ext cx="5837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000000"/>
                </a:solidFill>
                <a:latin typeface="Helvetica Neue Black Condensed"/>
                <a:cs typeface="Helvetica Neue Black Condensed"/>
                <a:hlinkClick r:id="rId2"/>
              </a:rPr>
              <a:t>ronald.sultana@um.edu.mt</a:t>
            </a:r>
            <a:r>
              <a:rPr lang="en-US" sz="2800" dirty="0">
                <a:solidFill>
                  <a:srgbClr val="000000"/>
                </a:solidFill>
                <a:latin typeface="Helvetica Neue Black Condensed"/>
                <a:cs typeface="Helvetica Neue Black Condense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0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87040"/>
            <a:ext cx="3313355" cy="1702160"/>
          </a:xfrm>
        </p:spPr>
        <p:txBody>
          <a:bodyPr>
            <a:noAutofit/>
          </a:bodyPr>
          <a:lstStyle/>
          <a:p>
            <a:r>
              <a:rPr lang="en-US" b="1" dirty="0"/>
              <a:t>Enhancing </a:t>
            </a:r>
            <a:br>
              <a:rPr lang="en-US" b="1" dirty="0"/>
            </a:br>
            <a:r>
              <a:rPr lang="en-US" b="1" dirty="0"/>
              <a:t>the quality of career guidance in secondary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" dirty="0"/>
          </a:p>
          <a:p>
            <a:endParaRPr lang="en-US" sz="1000" dirty="0"/>
          </a:p>
          <a:p>
            <a:pPr algn="r"/>
            <a:r>
              <a:rPr lang="mr-IN" sz="3600" b="1" dirty="0"/>
              <a:t>…</a:t>
            </a:r>
            <a:r>
              <a:rPr lang="en-US" sz="3600" b="1" dirty="0"/>
              <a:t>a handbook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605" y="320169"/>
            <a:ext cx="1609290" cy="6168618"/>
            <a:chOff x="52605" y="91569"/>
            <a:chExt cx="1609290" cy="6168618"/>
          </a:xfrm>
        </p:grpSpPr>
        <p:sp>
          <p:nvSpPr>
            <p:cNvPr id="6" name="Hexagon 5"/>
            <p:cNvSpPr/>
            <p:nvPr/>
          </p:nvSpPr>
          <p:spPr>
            <a:xfrm>
              <a:off x="52605" y="91569"/>
              <a:ext cx="1571190" cy="1204649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52605" y="1308918"/>
              <a:ext cx="1571190" cy="1204649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52605" y="2528238"/>
              <a:ext cx="1571190" cy="1204649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78005" y="3785538"/>
              <a:ext cx="1571190" cy="1204649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90705" y="5055538"/>
              <a:ext cx="1571190" cy="1204649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q1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" b="95814" l="1277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9" y="2708476"/>
            <a:ext cx="1336992" cy="1223205"/>
          </a:xfrm>
          <a:prstGeom prst="rect">
            <a:avLst/>
          </a:prstGeom>
        </p:spPr>
      </p:pic>
      <p:pic>
        <p:nvPicPr>
          <p:cNvPr id="28" name="Picture 27" descr="Screen Shot 2017-10-31 at 13.22.2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3" y="4184830"/>
            <a:ext cx="1020360" cy="818244"/>
          </a:xfrm>
          <a:prstGeom prst="rect">
            <a:avLst/>
          </a:prstGeom>
        </p:spPr>
      </p:pic>
      <p:pic>
        <p:nvPicPr>
          <p:cNvPr id="33" name="Picture 32" descr="Screen Shot 2017-10-31 at 13.33.20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7" y="359451"/>
            <a:ext cx="1083622" cy="1080893"/>
          </a:xfrm>
          <a:prstGeom prst="rect">
            <a:avLst/>
          </a:prstGeom>
        </p:spPr>
      </p:pic>
      <p:pic>
        <p:nvPicPr>
          <p:cNvPr id="34" name="Picture 33" descr="Screen Shot 2017-10-31 at 13.35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3" y="1755714"/>
            <a:ext cx="917488" cy="6084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1990" y="2285589"/>
            <a:ext cx="1100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0090"/>
                </a:solidFill>
              </a:rPr>
              <a:t>Erasmus+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63038" y="5403727"/>
            <a:ext cx="2583682" cy="648189"/>
            <a:chOff x="5463038" y="5403727"/>
            <a:chExt cx="2583682" cy="648189"/>
          </a:xfrm>
        </p:grpSpPr>
        <p:sp>
          <p:nvSpPr>
            <p:cNvPr id="4" name="TextBox 3"/>
            <p:cNvSpPr txBox="1"/>
            <p:nvPr/>
          </p:nvSpPr>
          <p:spPr>
            <a:xfrm>
              <a:off x="5463038" y="5403727"/>
              <a:ext cx="2583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Helvetica Neue"/>
                  <a:cs typeface="Helvetica Neue"/>
                </a:rPr>
                <a:t>Ronald G. Sultana</a:t>
              </a:r>
            </a:p>
            <a:p>
              <a:pPr algn="r"/>
              <a:endParaRPr lang="en-US" sz="1400" dirty="0">
                <a:latin typeface="Helvetica Neue"/>
                <a:cs typeface="Helvetica Neue"/>
              </a:endParaRPr>
            </a:p>
          </p:txBody>
        </p:sp>
        <p:pic>
          <p:nvPicPr>
            <p:cNvPr id="8" name="Picture 7" descr="EMCER-UtM-new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329" y="5684825"/>
              <a:ext cx="1525859" cy="36709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3690" y="5423214"/>
            <a:ext cx="1118449" cy="1025213"/>
            <a:chOff x="303690" y="5423214"/>
            <a:chExt cx="1118449" cy="1025213"/>
          </a:xfrm>
        </p:grpSpPr>
        <p:sp>
          <p:nvSpPr>
            <p:cNvPr id="24" name="TextBox 23"/>
            <p:cNvSpPr txBox="1"/>
            <p:nvPr/>
          </p:nvSpPr>
          <p:spPr>
            <a:xfrm>
              <a:off x="303690" y="6017540"/>
              <a:ext cx="111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Helvetica Neue Black Condensed"/>
                  <a:cs typeface="Helvetica Neue Black Condensed"/>
                </a:rPr>
                <a:t>22-10-2018</a:t>
              </a:r>
            </a:p>
            <a:p>
              <a:pPr algn="ctr"/>
              <a:r>
                <a:rPr lang="en-US" sz="1100" dirty="0">
                  <a:latin typeface="Helvetica Neue Black Condensed"/>
                  <a:cs typeface="Helvetica Neue Black Condensed"/>
                </a:rPr>
                <a:t>Ljubljana</a:t>
              </a:r>
            </a:p>
          </p:txBody>
        </p:sp>
        <p:pic>
          <p:nvPicPr>
            <p:cNvPr id="10" name="Picture 9" descr="Ljubljana_DayBreak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4" y="5423214"/>
              <a:ext cx="1055015" cy="59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3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19962" y="772548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Helvetica Neue Black Condensed"/>
                <a:cs typeface="Helvetica Neue Black Condensed"/>
              </a:rPr>
              <a:t>Kaj je kakovost</a:t>
            </a:r>
            <a:r>
              <a:rPr lang="en-US" sz="2400" dirty="0">
                <a:latin typeface="Helvetica Neue Black Condensed"/>
                <a:cs typeface="Helvetica Neue Black Condensed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5246" y="1592742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Helvetica Neue Black Condensed"/>
                <a:cs typeface="Helvetica Neue Black Condensed"/>
              </a:rPr>
              <a:t>Poklicna vzgoja</a:t>
            </a:r>
            <a:endParaRPr lang="en-US" sz="2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131" y="2452218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Helvetica Neue Black Condensed"/>
                <a:cs typeface="Helvetica Neue Black Condensed"/>
              </a:rPr>
              <a:t>Karierno informiranje</a:t>
            </a:r>
            <a:endParaRPr lang="en-US" sz="2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814" y="3246224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Helvetica Neue Black Condensed"/>
                <a:cs typeface="Helvetica Neue Black Condensed"/>
              </a:rPr>
              <a:t>Karierno svetovanje</a:t>
            </a:r>
            <a:endParaRPr lang="en-US" sz="2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1098" y="4158076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Helvetica Neue Black Condensed"/>
                <a:cs typeface="Helvetica Neue Black Condensed"/>
              </a:rPr>
              <a:t>Karierno informacijsko središče</a:t>
            </a:r>
            <a:endParaRPr lang="en-US" sz="2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6382" y="5043740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Black Condensed"/>
                <a:cs typeface="Helvetica Neue Black Condensed"/>
              </a:rPr>
              <a:t>Partners</a:t>
            </a:r>
            <a:r>
              <a:rPr lang="sl-SI" sz="2400" dirty="0" err="1">
                <a:latin typeface="Helvetica Neue Black Condensed"/>
                <a:cs typeface="Helvetica Neue Black Condensed"/>
              </a:rPr>
              <a:t>tvo</a:t>
            </a:r>
            <a:r>
              <a:rPr lang="sl-SI" sz="2400" dirty="0">
                <a:latin typeface="Helvetica Neue Black Condensed"/>
                <a:cs typeface="Helvetica Neue Black Condensed"/>
              </a:rPr>
              <a:t> pri zagotavljanju storitev</a:t>
            </a:r>
            <a:endParaRPr lang="en-US" sz="2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1666" y="5903216"/>
            <a:ext cx="6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>
                <a:latin typeface="Helvetica Neue Black Condensed"/>
                <a:cs typeface="Helvetica Neue Black Condensed"/>
              </a:rPr>
              <a:t>Reflektivni</a:t>
            </a:r>
            <a:r>
              <a:rPr lang="sl-SI" sz="2400" dirty="0">
                <a:latin typeface="Helvetica Neue Black Condensed"/>
                <a:cs typeface="Helvetica Neue Black Condensed"/>
              </a:rPr>
              <a:t> svetovalec/praktik </a:t>
            </a:r>
            <a:endParaRPr lang="en-US" sz="24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9043" y="-93236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 kakovosti karierne 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pic>
        <p:nvPicPr>
          <p:cNvPr id="23" name="Picture 22" descr="q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" b="95814" l="1277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87" y="978309"/>
            <a:ext cx="3767851" cy="3447182"/>
          </a:xfrm>
          <a:prstGeom prst="rect">
            <a:avLst/>
          </a:prstGeom>
        </p:spPr>
      </p:pic>
      <p:pic>
        <p:nvPicPr>
          <p:cNvPr id="24" name="Picture 23" descr="Screen Shot 2017-10-31 at 13.33.20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68" y="1867700"/>
            <a:ext cx="1661074" cy="16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9823" y="115442"/>
            <a:ext cx="34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Na kaj se osredotočiti</a:t>
            </a:r>
            <a:endParaRPr lang="en-US" sz="2400" dirty="0">
              <a:solidFill>
                <a:schemeClr val="bg1"/>
              </a:solidFill>
              <a:latin typeface="Helvetica Neue Black Condensed"/>
              <a:cs typeface="Helvetica Neue Black Condense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5407" y="772548"/>
            <a:ext cx="3524648" cy="3321766"/>
            <a:chOff x="4107221" y="772548"/>
            <a:chExt cx="4196039" cy="3985115"/>
          </a:xfrm>
        </p:grpSpPr>
        <p:pic>
          <p:nvPicPr>
            <p:cNvPr id="5" name="Picture 4" descr="Macintosh HD:Users:ronald:Desktop:Screen Shot 2017-08-21 at 06.56.30.pn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72548"/>
              <a:ext cx="3731260" cy="3486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07221" y="4129957"/>
              <a:ext cx="2023519" cy="62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Mreža </a:t>
              </a:r>
              <a:r>
                <a:rPr lang="de-DE" sz="1400" dirty="0"/>
                <a:t>NICE </a:t>
              </a:r>
            </a:p>
            <a:p>
              <a:r>
                <a:rPr lang="de-DE" sz="1400" dirty="0"/>
                <a:t>        [</a:t>
              </a:r>
              <a:r>
                <a:rPr lang="sl-SI" sz="1400" dirty="0"/>
                <a:t>vloge</a:t>
              </a:r>
              <a:r>
                <a:rPr lang="de-DE" sz="1400" dirty="0"/>
                <a:t>]</a:t>
              </a:r>
              <a:endParaRPr lang="en-US" sz="1400" dirty="0"/>
            </a:p>
          </p:txBody>
        </p:sp>
      </p:grpSp>
      <p:pic>
        <p:nvPicPr>
          <p:cNvPr id="7" name="Picture 6" descr="Screen Shot 2018-04-11 at 05.43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4360" cy="34300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9693" y="3519859"/>
            <a:ext cx="6399578" cy="2958124"/>
            <a:chOff x="489693" y="3519859"/>
            <a:chExt cx="6399578" cy="2958124"/>
          </a:xfrm>
        </p:grpSpPr>
        <p:pic>
          <p:nvPicPr>
            <p:cNvPr id="8" name="Picture 7" descr="Screen Shot 2018-04-11 at 05.38.3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93" y="3519859"/>
              <a:ext cx="4278716" cy="29581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19419" y="5896641"/>
              <a:ext cx="20698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Merila uspešnosti </a:t>
              </a:r>
              <a:r>
                <a:rPr lang="de-DE" sz="1400" dirty="0" err="1"/>
                <a:t>Gatsby</a:t>
              </a:r>
              <a:r>
                <a:rPr lang="de-DE" sz="1400" dirty="0"/>
                <a:t> [s</a:t>
              </a:r>
              <a:r>
                <a:rPr lang="sl-SI" sz="1400" dirty="0" err="1"/>
                <a:t>toritve</a:t>
              </a:r>
              <a:r>
                <a:rPr lang="de-DE" sz="1400" dirty="0"/>
                <a:t>]</a:t>
              </a:r>
              <a:endParaRPr lang="en-US" sz="1400" dirty="0"/>
            </a:p>
          </p:txBody>
        </p:sp>
      </p:grpSp>
      <p:pic>
        <p:nvPicPr>
          <p:cNvPr id="2" name="Picture 1" descr="Screen Shot 2018-09-20 at 06.22.1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13" y="3798837"/>
            <a:ext cx="1884375" cy="2679146"/>
          </a:xfrm>
          <a:prstGeom prst="rect">
            <a:avLst/>
          </a:prstGeom>
          <a:ln w="38100" cmpd="sng">
            <a:solidFill>
              <a:srgbClr val="ECB549"/>
            </a:solidFill>
          </a:ln>
        </p:spPr>
      </p:pic>
    </p:spTree>
    <p:extLst>
      <p:ext uri="{BB962C8B-B14F-4D97-AF65-F5344CB8AC3E}">
        <p14:creationId xmlns:p14="http://schemas.microsoft.com/office/powerpoint/2010/main" val="5292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7-10-31 at 12.56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37" y="711435"/>
            <a:ext cx="3181661" cy="1376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>
                <a:alpha val="27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19963" y="863282"/>
            <a:ext cx="2564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Helvetica Neue Black Condensed"/>
                <a:cs typeface="Helvetica Neue Black Condensed"/>
              </a:rPr>
              <a:t>Kaj je kakovost</a:t>
            </a:r>
            <a:r>
              <a:rPr lang="en-US" sz="2800" dirty="0">
                <a:latin typeface="Helvetica Neue Black Condensed"/>
                <a:cs typeface="Helvetica Neue Black Condensed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1418" y="-32809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 kakovosti karierne 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086" y="2160514"/>
            <a:ext cx="657281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Kakovost je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sl-SI" sz="2400" dirty="0" smtClean="0">
                <a:latin typeface="Helvetica Neue"/>
                <a:cs typeface="Helvetica Neue"/>
              </a:rPr>
              <a:t>sporen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sl-SI" sz="2400" dirty="0" smtClean="0">
                <a:latin typeface="Helvetica Neue"/>
                <a:cs typeface="Helvetica Neue"/>
              </a:rPr>
              <a:t> </a:t>
            </a:r>
            <a:r>
              <a:rPr lang="sl-SI" sz="2400" dirty="0">
                <a:latin typeface="Helvetica Neue"/>
                <a:cs typeface="Helvetica Neue"/>
              </a:rPr>
              <a:t>koncept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Kdo opredeljuje</a:t>
            </a:r>
            <a:r>
              <a:rPr lang="en-US" sz="2400" dirty="0">
                <a:latin typeface="Helvetica Neue"/>
                <a:cs typeface="Helvetica Neue"/>
              </a:rPr>
              <a:t> ‘</a:t>
            </a:r>
            <a:r>
              <a:rPr lang="sl-SI" sz="2400" dirty="0">
                <a:latin typeface="Helvetica Neue"/>
                <a:cs typeface="Helvetica Neue"/>
              </a:rPr>
              <a:t>kakovost</a:t>
            </a:r>
            <a:r>
              <a:rPr lang="en-US" sz="2400" dirty="0">
                <a:latin typeface="Helvetica Neue"/>
                <a:cs typeface="Helvetica Neue"/>
              </a:rPr>
              <a:t>’?</a:t>
            </a:r>
          </a:p>
          <a:p>
            <a:endParaRPr lang="en-US" sz="12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Učinek tehnokratskih pristopov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2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latin typeface="Helvetica Neue"/>
                <a:cs typeface="Helvetica Neue"/>
              </a:rPr>
              <a:t>K</a:t>
            </a:r>
            <a:r>
              <a:rPr lang="sl-SI" sz="2400" dirty="0" err="1">
                <a:latin typeface="Helvetica Neue"/>
                <a:cs typeface="Helvetica Neue"/>
              </a:rPr>
              <a:t>ljučna</a:t>
            </a:r>
            <a:r>
              <a:rPr lang="sl-SI" sz="2400" dirty="0">
                <a:latin typeface="Helvetica Neue"/>
                <a:cs typeface="Helvetica Neue"/>
              </a:rPr>
              <a:t> načela</a:t>
            </a:r>
            <a:r>
              <a:rPr lang="en-US" sz="2400" dirty="0">
                <a:latin typeface="Helvetica Neue"/>
                <a:cs typeface="Helvetica Neue"/>
              </a:rPr>
              <a:t>:</a:t>
            </a:r>
          </a:p>
          <a:p>
            <a:endParaRPr lang="en-US" sz="1100" dirty="0">
              <a:latin typeface="Helvetica Neue"/>
              <a:cs typeface="Helvetica Neue"/>
            </a:endParaRPr>
          </a:p>
          <a:p>
            <a:r>
              <a:rPr lang="en-US" sz="2400" dirty="0">
                <a:latin typeface="Helvetica Neue"/>
                <a:cs typeface="Helvetica Neue"/>
              </a:rPr>
              <a:t>    – </a:t>
            </a:r>
            <a:r>
              <a:rPr lang="sl-SI" sz="2400" dirty="0">
                <a:latin typeface="Helvetica Neue"/>
                <a:cs typeface="Helvetica Neue"/>
              </a:rPr>
              <a:t>Zaupanje v kompetence strokovnjakov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>
                <a:latin typeface="Helvetica Neue"/>
                <a:cs typeface="Helvetica Neue"/>
              </a:rPr>
              <a:t>    – V</a:t>
            </a:r>
            <a:r>
              <a:rPr lang="sl-SI" sz="2400" dirty="0">
                <a:latin typeface="Helvetica Neue"/>
                <a:cs typeface="Helvetica Neue"/>
              </a:rPr>
              <a:t>rednost mnenja študentov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>
                <a:latin typeface="Helvetica Neue"/>
                <a:cs typeface="Helvetica Neue"/>
              </a:rPr>
              <a:t>    – </a:t>
            </a:r>
            <a:r>
              <a:rPr lang="sl-SI" sz="2400" dirty="0">
                <a:latin typeface="Helvetica Neue"/>
                <a:cs typeface="Helvetica Neue"/>
              </a:rPr>
              <a:t>Osredotočenost na primernost za namen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>
                <a:latin typeface="Helvetica Neue"/>
                <a:cs typeface="Helvetica Neue"/>
              </a:rPr>
              <a:t>    – </a:t>
            </a:r>
            <a:r>
              <a:rPr lang="sl-SI" sz="2400" dirty="0">
                <a:latin typeface="Helvetica Neue"/>
                <a:cs typeface="Helvetica Neue"/>
              </a:rPr>
              <a:t>Uvesti akcijsko raziskovanje/</a:t>
            </a:r>
            <a:r>
              <a:rPr lang="sl-SI" sz="2400" dirty="0" err="1">
                <a:latin typeface="Helvetica Neue"/>
                <a:cs typeface="Helvetica Neue"/>
              </a:rPr>
              <a:t>reflektivno</a:t>
            </a:r>
            <a:r>
              <a:rPr lang="sl-SI" sz="2400" dirty="0">
                <a:latin typeface="Helvetica Neue"/>
                <a:cs typeface="Helvetica Neue"/>
              </a:rPr>
              <a:t> prakso</a:t>
            </a:r>
            <a:r>
              <a:rPr lang="en-US" sz="2400" dirty="0">
                <a:latin typeface="Helvetica Neue"/>
                <a:cs typeface="Helvetica Neue"/>
              </a:rPr>
              <a:t> </a:t>
            </a:r>
          </a:p>
        </p:txBody>
      </p:sp>
      <p:pic>
        <p:nvPicPr>
          <p:cNvPr id="16" name="Picture 15" descr="qua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30" y="802793"/>
            <a:ext cx="3582841" cy="14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10-31 at 12.56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30" y="1023480"/>
            <a:ext cx="3535178" cy="1376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>
                  <a:alpha val="27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>
                <a:alpha val="27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15246" y="1448708"/>
            <a:ext cx="657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Helvetica Neue Black Condensed"/>
                <a:cs typeface="Helvetica Neue Black Condensed"/>
              </a:rPr>
              <a:t>Poklicna vzgoja</a:t>
            </a:r>
            <a:endParaRPr lang="en-US" sz="2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8204" y="-23181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kakovosti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karierne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339" y="2219425"/>
            <a:ext cx="59396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Učenje</a:t>
            </a:r>
            <a:r>
              <a:rPr lang="sl-SI" sz="2400" i="1" dirty="0">
                <a:latin typeface="Helvetica Neue"/>
                <a:cs typeface="Helvetica Neue"/>
              </a:rPr>
              <a:t> o </a:t>
            </a:r>
            <a:r>
              <a:rPr lang="sl-SI" sz="2400" dirty="0">
                <a:latin typeface="Helvetica Neue"/>
                <a:cs typeface="Helvetica Neue"/>
              </a:rPr>
              <a:t>delu (ne </a:t>
            </a:r>
            <a:r>
              <a:rPr lang="sl-SI" sz="2400" i="1" dirty="0">
                <a:latin typeface="Helvetica Neue"/>
                <a:cs typeface="Helvetica Neue"/>
              </a:rPr>
              <a:t>za</a:t>
            </a:r>
            <a:r>
              <a:rPr lang="sl-SI" sz="2400" dirty="0">
                <a:latin typeface="Helvetica Neue"/>
                <a:cs typeface="Helvetica Neue"/>
              </a:rPr>
              <a:t> delo)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Okvirji kurikula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V </a:t>
            </a:r>
            <a:r>
              <a:rPr lang="sl-SI" sz="2400" dirty="0" err="1">
                <a:latin typeface="Helvetica Neue"/>
                <a:cs typeface="Helvetica Neue"/>
              </a:rPr>
              <a:t>kurikulu</a:t>
            </a:r>
            <a:r>
              <a:rPr lang="sl-SI" sz="2400" dirty="0">
                <a:latin typeface="Helvetica Neue"/>
                <a:cs typeface="Helvetica Neue"/>
              </a:rPr>
              <a:t>, skozi </a:t>
            </a:r>
            <a:r>
              <a:rPr lang="sl-SI" sz="2400" dirty="0" err="1">
                <a:latin typeface="Helvetica Neue"/>
                <a:cs typeface="Helvetica Neue"/>
              </a:rPr>
              <a:t>kurikul</a:t>
            </a:r>
            <a:r>
              <a:rPr lang="sl-SI" sz="2400" dirty="0">
                <a:latin typeface="Helvetica Neue"/>
                <a:cs typeface="Helvetica Neue"/>
              </a:rPr>
              <a:t>, čez</a:t>
            </a:r>
            <a:r>
              <a:rPr lang="en-US" sz="2400" dirty="0">
                <a:latin typeface="Helvetica Neue"/>
                <a:cs typeface="Helvetica Neue"/>
              </a:rPr>
              <a:t> </a:t>
            </a:r>
            <a:r>
              <a:rPr lang="sl-SI" sz="2400" dirty="0" err="1">
                <a:latin typeface="Helvetica Neue"/>
                <a:cs typeface="Helvetica Neue"/>
              </a:rPr>
              <a:t>kurikul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Skupno povezovanje močnih idej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Poučevanje metodologij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Strategije ocenjevanja – mapa dosežkov (</a:t>
            </a:r>
            <a:r>
              <a:rPr lang="en-US" sz="2400" dirty="0">
                <a:latin typeface="Helvetica Neue"/>
                <a:cs typeface="Helvetica Neue"/>
              </a:rPr>
              <a:t>portfolio</a:t>
            </a:r>
            <a:r>
              <a:rPr lang="sl-SI" sz="2400" dirty="0">
                <a:latin typeface="Helvetica Neue"/>
                <a:cs typeface="Helvetica Neue"/>
              </a:rPr>
              <a:t>)</a:t>
            </a:r>
            <a:endParaRPr lang="en-US" sz="2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15" name="Picture 14" descr="ca lea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00" y="771157"/>
            <a:ext cx="3180173" cy="12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10-31 at 12.56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87" y="1992436"/>
            <a:ext cx="3823231" cy="1376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>
                <a:alpha val="32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02620" y="2308726"/>
            <a:ext cx="632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elvetica Neue Black Condensed"/>
                <a:cs typeface="Helvetica Neue Black Condensed"/>
              </a:rPr>
              <a:t>Karierno</a:t>
            </a:r>
            <a:r>
              <a:rPr lang="en-US" sz="2800" dirty="0">
                <a:latin typeface="Helvetica Neue Black Condensed"/>
                <a:cs typeface="Helvetica Neue Black Condensed"/>
              </a:rPr>
              <a:t> </a:t>
            </a:r>
            <a:r>
              <a:rPr lang="en-US" sz="2800" dirty="0" err="1">
                <a:latin typeface="Helvetica Neue Black Condensed"/>
                <a:cs typeface="Helvetica Neue Black Condensed"/>
              </a:rPr>
              <a:t>informiranje</a:t>
            </a:r>
            <a:endParaRPr lang="en-US" sz="2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907" y="-35658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kakovosti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karierne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2902" y="3049815"/>
            <a:ext cx="63706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Skladišče za </a:t>
            </a:r>
            <a:r>
              <a:rPr lang="sl-SI" sz="2400" dirty="0" smtClean="0">
                <a:latin typeface="Helvetica Neue"/>
                <a:cs typeface="Helvetica Neue"/>
              </a:rPr>
              <a:t>informacije </a:t>
            </a:r>
            <a:endParaRPr lang="en-US" sz="1600" dirty="0">
              <a:latin typeface="Helvetica Neue"/>
              <a:cs typeface="Helvetica Neue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Konstruktivizem, ne le ‘‘</a:t>
            </a:r>
            <a:r>
              <a:rPr lang="sl-SI" sz="2400" dirty="0" err="1">
                <a:latin typeface="Helvetica Neue"/>
                <a:cs typeface="Helvetica Neue"/>
              </a:rPr>
              <a:t>input-output</a:t>
            </a:r>
            <a:r>
              <a:rPr lang="sl-SI" sz="2400" dirty="0">
                <a:latin typeface="Helvetica Neue"/>
                <a:cs typeface="Helvetica Neue"/>
              </a:rPr>
              <a:t>‘‘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</a:t>
            </a:r>
            <a:r>
              <a:rPr lang="sl-SI" sz="2400" dirty="0" smtClean="0">
                <a:latin typeface="Helvetica Neue"/>
                <a:cs typeface="Helvetica Neue"/>
              </a:rPr>
              <a:t>riteriji </a:t>
            </a:r>
            <a:r>
              <a:rPr lang="sl-SI" sz="2400" dirty="0">
                <a:latin typeface="Helvetica Neue"/>
                <a:cs typeface="Helvetica Neue"/>
              </a:rPr>
              <a:t>kakovosti</a:t>
            </a:r>
            <a:r>
              <a:rPr lang="en-US" sz="2400" dirty="0">
                <a:latin typeface="Helvetica Neue"/>
                <a:cs typeface="Helvetica Neue"/>
              </a:rPr>
              <a:t> </a:t>
            </a:r>
            <a:endParaRPr lang="en-US" sz="1600" dirty="0">
              <a:latin typeface="Helvetica Neue"/>
              <a:cs typeface="Helvetica Neue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Skrb za </a:t>
            </a:r>
            <a:r>
              <a:rPr lang="sl-SI" sz="2400" dirty="0" smtClean="0">
                <a:latin typeface="Helvetica Neue"/>
                <a:cs typeface="Helvetica Neue"/>
              </a:rPr>
              <a:t>različnost</a:t>
            </a:r>
            <a:endParaRPr lang="en-US" sz="1600" dirty="0">
              <a:latin typeface="Helvetica Neue"/>
              <a:cs typeface="Helvetica Neue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Izogibanje drobitvi/fragmentaciji</a:t>
            </a:r>
            <a:endParaRPr lang="en-US" sz="2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/>
          </a:p>
          <a:p>
            <a:pPr marL="342900" indent="-342900">
              <a:buFont typeface="Wingdings" charset="2"/>
              <a:buChar char="§"/>
            </a:pPr>
            <a:endParaRPr lang="en-US" sz="2400" dirty="0"/>
          </a:p>
        </p:txBody>
      </p:sp>
      <p:pic>
        <p:nvPicPr>
          <p:cNvPr id="15" name="Picture 14" descr="NCS-Career-Inform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99" y="789020"/>
            <a:ext cx="3099046" cy="19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7-10-31 at 12.56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37" y="2728545"/>
            <a:ext cx="3901788" cy="1376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>
                  <a:alpha val="32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>
                <a:alpha val="32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05814" y="3128378"/>
            <a:ext cx="632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Helvetica Neue Black Condensed"/>
                <a:cs typeface="Helvetica Neue Black Condensed"/>
              </a:rPr>
              <a:t>Karierno svetovanje</a:t>
            </a:r>
            <a:endParaRPr lang="en-US" sz="2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191" y="-68320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kakovosti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karierne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1742" y="845871"/>
            <a:ext cx="3927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Posamezniku prilagojene storitve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Helvetica Neue"/>
                <a:cs typeface="Helvetica Neue"/>
              </a:rPr>
              <a:t>Coaching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Helvetica Neue"/>
                <a:cs typeface="Helvetica Neue"/>
              </a:rPr>
              <a:t>Mentor</a:t>
            </a:r>
            <a:r>
              <a:rPr lang="sl-SI" sz="2400" dirty="0" err="1">
                <a:latin typeface="Helvetica Neue"/>
                <a:cs typeface="Helvetica Neue"/>
              </a:rPr>
              <a:t>stvo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Svetovanje</a:t>
            </a:r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4708" y="3935479"/>
            <a:ext cx="65859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Triažni pristop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Pripravljenost za kariero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err="1">
                <a:latin typeface="Helvetica Neue"/>
                <a:cs typeface="Helvetica Neue"/>
              </a:rPr>
              <a:t>Identif</a:t>
            </a:r>
            <a:r>
              <a:rPr lang="sl-SI" sz="2400" dirty="0" err="1">
                <a:latin typeface="Helvetica Neue"/>
                <a:cs typeface="Helvetica Neue"/>
              </a:rPr>
              <a:t>ikacija</a:t>
            </a:r>
            <a:r>
              <a:rPr lang="sl-SI" sz="2400" dirty="0">
                <a:latin typeface="Helvetica Neue"/>
                <a:cs typeface="Helvetica Neue"/>
              </a:rPr>
              <a:t> rizičnih posameznikov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342900" indent="-34290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Načrti za osebni razvoj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dirty="0"/>
          </a:p>
        </p:txBody>
      </p:sp>
      <p:pic>
        <p:nvPicPr>
          <p:cNvPr id="13" name="Picture 12" descr="couns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15" y="1328969"/>
            <a:ext cx="2271267" cy="11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7-10-31 at 12.56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42" y="3652140"/>
            <a:ext cx="4556447" cy="17415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7664" y="510669"/>
            <a:ext cx="791366" cy="5798463"/>
            <a:chOff x="897664" y="510669"/>
            <a:chExt cx="791366" cy="5798463"/>
          </a:xfrm>
        </p:grpSpPr>
        <p:grpSp>
          <p:nvGrpSpPr>
            <p:cNvPr id="8" name="Group 7"/>
            <p:cNvGrpSpPr/>
            <p:nvPr/>
          </p:nvGrpSpPr>
          <p:grpSpPr>
            <a:xfrm>
              <a:off x="897664" y="510669"/>
              <a:ext cx="791366" cy="4938987"/>
              <a:chOff x="897664" y="1047523"/>
              <a:chExt cx="791366" cy="4938987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942714" y="1047523"/>
                <a:ext cx="746316" cy="628513"/>
              </a:xfrm>
              <a:prstGeom prst="hexagon">
                <a:avLst/>
              </a:prstGeom>
              <a:solidFill>
                <a:srgbClr val="72ADD0">
                  <a:alpha val="26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exagon 2"/>
              <p:cNvSpPr/>
              <p:nvPr/>
            </p:nvSpPr>
            <p:spPr>
              <a:xfrm>
                <a:off x="937998" y="1893905"/>
                <a:ext cx="746316" cy="628513"/>
              </a:xfrm>
              <a:prstGeom prst="hexagon">
                <a:avLst/>
              </a:prstGeom>
              <a:solidFill>
                <a:srgbClr val="72ADD0">
                  <a:alpha val="26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920189" y="2740287"/>
                <a:ext cx="746316" cy="628513"/>
              </a:xfrm>
              <a:prstGeom prst="hexagon">
                <a:avLst/>
              </a:prstGeom>
              <a:solidFill>
                <a:srgbClr val="72ADD0">
                  <a:alpha val="26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902380" y="3586669"/>
                <a:ext cx="746316" cy="628513"/>
              </a:xfrm>
              <a:prstGeom prst="hexagon">
                <a:avLst/>
              </a:prstGeom>
              <a:solidFill>
                <a:srgbClr val="72ADD0">
                  <a:alpha val="26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897664" y="4472333"/>
                <a:ext cx="746316" cy="628513"/>
              </a:xfrm>
              <a:prstGeom prst="hexagon">
                <a:avLst/>
              </a:prstGeom>
              <a:solidFill>
                <a:srgbClr val="72ADD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906041" y="5357997"/>
                <a:ext cx="746316" cy="628513"/>
              </a:xfrm>
              <a:prstGeom prst="hexagon">
                <a:avLst/>
              </a:prstGeom>
              <a:solidFill>
                <a:srgbClr val="72ADD0">
                  <a:alpha val="26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Hexagon 8"/>
            <p:cNvSpPr/>
            <p:nvPr/>
          </p:nvSpPr>
          <p:spPr>
            <a:xfrm>
              <a:off x="901325" y="5680619"/>
              <a:ext cx="746316" cy="628513"/>
            </a:xfrm>
            <a:prstGeom prst="hexagon">
              <a:avLst/>
            </a:prstGeom>
            <a:solidFill>
              <a:srgbClr val="72ADD0">
                <a:alpha val="26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2932" y="3639384"/>
            <a:ext cx="3365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elvetica Neue Black Condensed"/>
                <a:cs typeface="Helvetica Neue Black Condensed"/>
              </a:rPr>
              <a:t>Karierno</a:t>
            </a:r>
            <a:r>
              <a:rPr lang="en-US" sz="2800" dirty="0">
                <a:latin typeface="Helvetica Neue Black Condensed"/>
                <a:cs typeface="Helvetica Neue Black Condensed"/>
              </a:rPr>
              <a:t> </a:t>
            </a:r>
            <a:r>
              <a:rPr lang="en-US" sz="2800" dirty="0" err="1">
                <a:latin typeface="Helvetica Neue Black Condensed"/>
                <a:cs typeface="Helvetica Neue Black Condensed"/>
              </a:rPr>
              <a:t>informacijsko</a:t>
            </a:r>
            <a:r>
              <a:rPr lang="en-US" sz="2800" dirty="0">
                <a:latin typeface="Helvetica Neue Black Condensed"/>
                <a:cs typeface="Helvetica Neue Black Condensed"/>
              </a:rPr>
              <a:t> </a:t>
            </a:r>
            <a:r>
              <a:rPr lang="en-US" sz="2800" dirty="0" err="1">
                <a:latin typeface="Helvetica Neue Black Condensed"/>
                <a:cs typeface="Helvetica Neue Black Condensed"/>
              </a:rPr>
              <a:t>središče</a:t>
            </a:r>
            <a:endParaRPr lang="en-US" sz="2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475" y="-61073"/>
            <a:ext cx="333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Krepitev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kakovosti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karierne</a:t>
            </a:r>
            <a:r>
              <a:rPr lang="en-US" sz="2000" dirty="0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 Neue Black Condensed"/>
                <a:cs typeface="Helvetica Neue Black Condensed"/>
              </a:rPr>
              <a:t>orientacije</a:t>
            </a:r>
            <a:endParaRPr lang="en-US" sz="2000" dirty="0">
              <a:solidFill>
                <a:srgbClr val="FFFFF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2352" y="759454"/>
            <a:ext cx="63800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Krepitev legitimnosti karierne orientacije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Krepitev dostopnosti do storitev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Središče za učenje o karieri 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Prostor za krepitev partnerstev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sl-SI" sz="2400" dirty="0">
                <a:latin typeface="Helvetica Neue"/>
                <a:cs typeface="Helvetica Neue"/>
              </a:rPr>
              <a:t>Kadrovanje</a:t>
            </a:r>
            <a:r>
              <a:rPr lang="en-US" sz="2400" dirty="0">
                <a:latin typeface="Helvetica Neue"/>
                <a:cs typeface="Helvetica Neue"/>
              </a:rPr>
              <a:t> / </a:t>
            </a:r>
            <a:r>
              <a:rPr lang="sl-SI" sz="2400" dirty="0">
                <a:latin typeface="Helvetica Neue"/>
                <a:cs typeface="Helvetica Neue"/>
              </a:rPr>
              <a:t>vzajemno mentorstvo 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14" name="Picture 13" descr="Screen Shot 2017-10-31 at 12.46.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8" y="4144997"/>
            <a:ext cx="3121852" cy="23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681</TotalTime>
  <Words>325</Words>
  <Application>Microsoft Office PowerPoint</Application>
  <PresentationFormat>Diaprojekcija na zaslonu (4:3)</PresentationFormat>
  <Paragraphs>120</Paragraphs>
  <Slides>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4" baseType="lpstr">
      <vt:lpstr>Austin</vt:lpstr>
      <vt:lpstr>Bitna slika</vt:lpstr>
      <vt:lpstr>Krepitev kakovosti karierne orientacije v srednjih šolah</vt:lpstr>
      <vt:lpstr>Enhancing  the quality of career guidance in secondary schools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the quality of career guidance in secondary schools</dc:title>
  <dc:creator>Ronald Sultana</dc:creator>
  <cp:lastModifiedBy>Staša Bučar-Markič</cp:lastModifiedBy>
  <cp:revision>64</cp:revision>
  <cp:lastPrinted>2018-10-14T19:27:42Z</cp:lastPrinted>
  <dcterms:created xsi:type="dcterms:W3CDTF">2017-10-25T12:14:23Z</dcterms:created>
  <dcterms:modified xsi:type="dcterms:W3CDTF">2018-10-23T11:02:07Z</dcterms:modified>
</cp:coreProperties>
</file>