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67" r:id="rId4"/>
    <p:sldId id="268" r:id="rId5"/>
    <p:sldId id="264" r:id="rId6"/>
    <p:sldId id="260" r:id="rId7"/>
    <p:sldId id="270" r:id="rId8"/>
    <p:sldId id="262" r:id="rId9"/>
    <p:sldId id="271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>
        <p:scale>
          <a:sx n="105" d="100"/>
          <a:sy n="105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CA1B4-6C02-4B78-A523-59AC01E6292D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l-SI"/>
        </a:p>
      </dgm:t>
    </dgm:pt>
    <dgm:pt modelId="{738661CC-1597-4676-9A9C-F33DF8EC0309}">
      <dgm:prSet phldrT="[besedilo]"/>
      <dgm:spPr/>
      <dgm:t>
        <a:bodyPr/>
        <a:lstStyle/>
        <a:p>
          <a:r>
            <a:rPr lang="sl-SI" b="1" dirty="0" smtClean="0">
              <a:solidFill>
                <a:srgbClr val="C00000"/>
              </a:solidFill>
              <a:latin typeface="Garamond" panose="02020404030301010803" pitchFamily="18" charset="0"/>
            </a:rPr>
            <a:t>Strokovni</a:t>
          </a:r>
          <a:endParaRPr lang="sl-SI" b="1" dirty="0">
            <a:solidFill>
              <a:srgbClr val="C00000"/>
            </a:solidFill>
            <a:latin typeface="Garamond" panose="02020404030301010803" pitchFamily="18" charset="0"/>
          </a:endParaRPr>
        </a:p>
      </dgm:t>
    </dgm:pt>
    <dgm:pt modelId="{F9E3E126-C0C6-426A-9542-FA435BC89BD6}" type="parTrans" cxnId="{C30F25F5-ABD4-4A04-81C3-4C0E28C65B66}">
      <dgm:prSet/>
      <dgm:spPr/>
      <dgm:t>
        <a:bodyPr/>
        <a:lstStyle/>
        <a:p>
          <a:endParaRPr lang="sl-SI"/>
        </a:p>
      </dgm:t>
    </dgm:pt>
    <dgm:pt modelId="{94F2E4B0-4231-4583-9976-D63D9410C310}" type="sibTrans" cxnId="{C30F25F5-ABD4-4A04-81C3-4C0E28C65B66}">
      <dgm:prSet/>
      <dgm:spPr/>
      <dgm:t>
        <a:bodyPr/>
        <a:lstStyle/>
        <a:p>
          <a:endParaRPr lang="sl-SI"/>
        </a:p>
      </dgm:t>
    </dgm:pt>
    <dgm:pt modelId="{5425B1B8-0FA1-4BFA-A228-1625821B73AF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Evolucija kariernih centrov v visokem šolstvu </a:t>
          </a:r>
          <a:endParaRPr lang="sl-SI" dirty="0">
            <a:latin typeface="Garamond" panose="02020404030301010803" pitchFamily="18" charset="0"/>
          </a:endParaRPr>
        </a:p>
      </dgm:t>
    </dgm:pt>
    <dgm:pt modelId="{3F61FD31-15E0-4ACB-81E3-A78FD8338D49}" type="parTrans" cxnId="{6B4F5165-E504-4E58-AC38-873633C9C537}">
      <dgm:prSet/>
      <dgm:spPr/>
      <dgm:t>
        <a:bodyPr/>
        <a:lstStyle/>
        <a:p>
          <a:endParaRPr lang="sl-SI"/>
        </a:p>
      </dgm:t>
    </dgm:pt>
    <dgm:pt modelId="{BA9F0A7D-25C5-4CCD-AA86-E358AD77F4B4}" type="sibTrans" cxnId="{6B4F5165-E504-4E58-AC38-873633C9C537}">
      <dgm:prSet/>
      <dgm:spPr/>
      <dgm:t>
        <a:bodyPr/>
        <a:lstStyle/>
        <a:p>
          <a:endParaRPr lang="sl-SI"/>
        </a:p>
      </dgm:t>
    </dgm:pt>
    <dgm:pt modelId="{D4FBF46B-43AD-43EE-B20C-4A151431BD6F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Industrija XX </a:t>
          </a:r>
          <a:endParaRPr lang="sl-SI" dirty="0">
            <a:latin typeface="Garamond" panose="02020404030301010803" pitchFamily="18" charset="0"/>
          </a:endParaRPr>
        </a:p>
      </dgm:t>
    </dgm:pt>
    <dgm:pt modelId="{913ECC64-9191-4B36-9D14-0B30CF7DB902}" type="parTrans" cxnId="{3C9F79D1-0937-442A-9327-8314E6C15303}">
      <dgm:prSet/>
      <dgm:spPr/>
      <dgm:t>
        <a:bodyPr/>
        <a:lstStyle/>
        <a:p>
          <a:endParaRPr lang="sl-SI"/>
        </a:p>
      </dgm:t>
    </dgm:pt>
    <dgm:pt modelId="{411B89A7-5F7E-4081-A4FD-35B436693A82}" type="sibTrans" cxnId="{3C9F79D1-0937-442A-9327-8314E6C15303}">
      <dgm:prSet/>
      <dgm:spPr/>
      <dgm:t>
        <a:bodyPr/>
        <a:lstStyle/>
        <a:p>
          <a:endParaRPr lang="sl-SI"/>
        </a:p>
      </dgm:t>
    </dgm:pt>
    <dgm:pt modelId="{CE3FD8EA-58DE-4E5F-9D8F-C0071FF7FAD5}">
      <dgm:prSet phldrT="[besedilo]"/>
      <dgm:spPr/>
      <dgm:t>
        <a:bodyPr/>
        <a:lstStyle/>
        <a:p>
          <a:r>
            <a:rPr lang="sl-SI" b="1" dirty="0" smtClean="0">
              <a:solidFill>
                <a:srgbClr val="C00000"/>
              </a:solidFill>
              <a:latin typeface="Garamond" panose="02020404030301010803" pitchFamily="18" charset="0"/>
            </a:rPr>
            <a:t>Finančni </a:t>
          </a:r>
          <a:endParaRPr lang="sl-SI" b="1" dirty="0">
            <a:solidFill>
              <a:srgbClr val="C00000"/>
            </a:solidFill>
            <a:latin typeface="Garamond" panose="02020404030301010803" pitchFamily="18" charset="0"/>
          </a:endParaRPr>
        </a:p>
      </dgm:t>
    </dgm:pt>
    <dgm:pt modelId="{50039DE5-909A-4202-8500-7C585B185E76}" type="parTrans" cxnId="{A0C375C9-DB6C-4B2E-AE71-79EF941E41DA}">
      <dgm:prSet/>
      <dgm:spPr/>
      <dgm:t>
        <a:bodyPr/>
        <a:lstStyle/>
        <a:p>
          <a:endParaRPr lang="sl-SI"/>
        </a:p>
      </dgm:t>
    </dgm:pt>
    <dgm:pt modelId="{9A9257CC-F742-4A84-A624-0B838A51E79A}" type="sibTrans" cxnId="{A0C375C9-DB6C-4B2E-AE71-79EF941E41DA}">
      <dgm:prSet/>
      <dgm:spPr/>
      <dgm:t>
        <a:bodyPr/>
        <a:lstStyle/>
        <a:p>
          <a:endParaRPr lang="sl-SI"/>
        </a:p>
      </dgm:t>
    </dgm:pt>
    <dgm:pt modelId="{5207FBDE-7976-4294-964C-958AAEB214F0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KC ESS projekt</a:t>
          </a:r>
          <a:endParaRPr lang="sl-SI" dirty="0">
            <a:latin typeface="Garamond" panose="02020404030301010803" pitchFamily="18" charset="0"/>
          </a:endParaRPr>
        </a:p>
      </dgm:t>
    </dgm:pt>
    <dgm:pt modelId="{B7C76124-916F-47E8-9EBE-97FED086387D}" type="parTrans" cxnId="{D3173FD4-593C-427B-A2B4-DE5A9620D8AE}">
      <dgm:prSet/>
      <dgm:spPr/>
      <dgm:t>
        <a:bodyPr/>
        <a:lstStyle/>
        <a:p>
          <a:endParaRPr lang="sl-SI"/>
        </a:p>
      </dgm:t>
    </dgm:pt>
    <dgm:pt modelId="{7EC9DE3A-B3A9-4EED-82B0-4BC172738432}" type="sibTrans" cxnId="{D3173FD4-593C-427B-A2B4-DE5A9620D8AE}">
      <dgm:prSet/>
      <dgm:spPr/>
      <dgm:t>
        <a:bodyPr/>
        <a:lstStyle/>
        <a:p>
          <a:endParaRPr lang="sl-SI"/>
        </a:p>
      </dgm:t>
    </dgm:pt>
    <dgm:pt modelId="{9CEE0EA2-3B33-4D85-8248-135BE0BBB49E}">
      <dgm:prSet phldrT="[besedilo]"/>
      <dgm:spPr/>
      <dgm:t>
        <a:bodyPr/>
        <a:lstStyle/>
        <a:p>
          <a:r>
            <a:rPr lang="sl-SI" b="1" dirty="0" smtClean="0">
              <a:solidFill>
                <a:srgbClr val="C00000"/>
              </a:solidFill>
              <a:latin typeface="Garamond" panose="02020404030301010803" pitchFamily="18" charset="0"/>
            </a:rPr>
            <a:t>Organizacijski </a:t>
          </a:r>
          <a:endParaRPr lang="sl-SI" b="1" dirty="0">
            <a:solidFill>
              <a:srgbClr val="C00000"/>
            </a:solidFill>
            <a:latin typeface="Garamond" panose="02020404030301010803" pitchFamily="18" charset="0"/>
          </a:endParaRPr>
        </a:p>
      </dgm:t>
    </dgm:pt>
    <dgm:pt modelId="{39C9AB3C-BD81-4528-A67A-FE2B3213140B}" type="parTrans" cxnId="{AF52AB74-3916-492F-A61E-E97EE9F0A4EE}">
      <dgm:prSet/>
      <dgm:spPr/>
      <dgm:t>
        <a:bodyPr/>
        <a:lstStyle/>
        <a:p>
          <a:endParaRPr lang="sl-SI"/>
        </a:p>
      </dgm:t>
    </dgm:pt>
    <dgm:pt modelId="{7D6082C5-18DB-4C50-8855-8077C45D6322}" type="sibTrans" cxnId="{AF52AB74-3916-492F-A61E-E97EE9F0A4EE}">
      <dgm:prSet/>
      <dgm:spPr/>
      <dgm:t>
        <a:bodyPr/>
        <a:lstStyle/>
        <a:p>
          <a:endParaRPr lang="sl-SI"/>
        </a:p>
      </dgm:t>
    </dgm:pt>
    <dgm:pt modelId="{B2C3FB35-CEDE-4C7F-BABE-A1F4C32F1719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Prepletanje podobnih ciljnih skupin in aktivnosti</a:t>
          </a:r>
          <a:endParaRPr lang="sl-SI" dirty="0">
            <a:latin typeface="Garamond" panose="02020404030301010803" pitchFamily="18" charset="0"/>
          </a:endParaRPr>
        </a:p>
      </dgm:t>
    </dgm:pt>
    <dgm:pt modelId="{9178D7E8-653B-4501-9F93-1FD49E93CA3B}" type="parTrans" cxnId="{015ECEA3-80C4-410B-B579-7C27BEA6C7BA}">
      <dgm:prSet/>
      <dgm:spPr/>
      <dgm:t>
        <a:bodyPr/>
        <a:lstStyle/>
        <a:p>
          <a:endParaRPr lang="sl-SI"/>
        </a:p>
      </dgm:t>
    </dgm:pt>
    <dgm:pt modelId="{3AD7F58A-1943-4843-B83A-D4C4EC227DC9}" type="sibTrans" cxnId="{015ECEA3-80C4-410B-B579-7C27BEA6C7BA}">
      <dgm:prSet/>
      <dgm:spPr/>
      <dgm:t>
        <a:bodyPr/>
        <a:lstStyle/>
        <a:p>
          <a:endParaRPr lang="sl-SI"/>
        </a:p>
      </dgm:t>
    </dgm:pt>
    <dgm:pt modelId="{913ECFBC-5A30-4B59-B327-0A9E1423FB17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Interesi ciljnih skupin</a:t>
          </a:r>
          <a:endParaRPr lang="sl-SI" dirty="0">
            <a:latin typeface="Garamond" panose="02020404030301010803" pitchFamily="18" charset="0"/>
          </a:endParaRPr>
        </a:p>
      </dgm:t>
    </dgm:pt>
    <dgm:pt modelId="{4ECC2B39-79E1-48A8-B4AB-EAF1984EA2F3}" type="parTrans" cxnId="{FFF3C70A-7575-414B-A7DE-C1133607A5E0}">
      <dgm:prSet/>
      <dgm:spPr/>
      <dgm:t>
        <a:bodyPr/>
        <a:lstStyle/>
        <a:p>
          <a:endParaRPr lang="sl-SI"/>
        </a:p>
      </dgm:t>
    </dgm:pt>
    <dgm:pt modelId="{8433354A-A45F-46FE-9681-53A20CBA5053}" type="sibTrans" cxnId="{FFF3C70A-7575-414B-A7DE-C1133607A5E0}">
      <dgm:prSet/>
      <dgm:spPr/>
      <dgm:t>
        <a:bodyPr/>
        <a:lstStyle/>
        <a:p>
          <a:endParaRPr lang="sl-SI"/>
        </a:p>
      </dgm:t>
    </dgm:pt>
    <dgm:pt modelId="{A849C3E6-E724-44BD-AD93-61D1147609B5}">
      <dgm:prSet phldrT="[besedilo]"/>
      <dgm:spPr/>
      <dgm:t>
        <a:bodyPr/>
        <a:lstStyle/>
        <a:p>
          <a:r>
            <a:rPr lang="sl-SI" dirty="0" smtClean="0">
              <a:latin typeface="Garamond" panose="02020404030301010803" pitchFamily="18" charset="0"/>
            </a:rPr>
            <a:t>Mentorstva</a:t>
          </a:r>
          <a:endParaRPr lang="sl-SI" dirty="0">
            <a:latin typeface="Garamond" panose="02020404030301010803" pitchFamily="18" charset="0"/>
          </a:endParaRPr>
        </a:p>
      </dgm:t>
    </dgm:pt>
    <dgm:pt modelId="{6FD13074-96A3-4D6F-AC8A-691AD9F5F790}" type="parTrans" cxnId="{65BF5EC0-2EBE-4EEE-ABF8-F40AA1BC6309}">
      <dgm:prSet/>
      <dgm:spPr/>
      <dgm:t>
        <a:bodyPr/>
        <a:lstStyle/>
        <a:p>
          <a:endParaRPr lang="sl-SI"/>
        </a:p>
      </dgm:t>
    </dgm:pt>
    <dgm:pt modelId="{D930328E-BAA8-4987-AFAD-784189497C12}" type="sibTrans" cxnId="{65BF5EC0-2EBE-4EEE-ABF8-F40AA1BC6309}">
      <dgm:prSet/>
      <dgm:spPr/>
      <dgm:t>
        <a:bodyPr/>
        <a:lstStyle/>
        <a:p>
          <a:endParaRPr lang="sl-SI"/>
        </a:p>
      </dgm:t>
    </dgm:pt>
    <dgm:pt modelId="{B6EB27CC-2807-451D-B434-C733E3483979}" type="pres">
      <dgm:prSet presAssocID="{B64CA1B4-6C02-4B78-A523-59AC01E6292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AC592CD3-FC01-414C-82E2-712267D7385A}" type="pres">
      <dgm:prSet presAssocID="{738661CC-1597-4676-9A9C-F33DF8EC0309}" presName="comp" presStyleCnt="0"/>
      <dgm:spPr/>
    </dgm:pt>
    <dgm:pt modelId="{071044CC-8B6C-4CEC-B3A3-D2A1C72B7CB0}" type="pres">
      <dgm:prSet presAssocID="{738661CC-1597-4676-9A9C-F33DF8EC0309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A8EADB3-64EF-49E4-9B7B-FDB47082C9D7}" type="pres">
      <dgm:prSet presAssocID="{738661CC-1597-4676-9A9C-F33DF8EC0309}" presName="rect1" presStyleLbl="ln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  <dgm:pt modelId="{A9D73CB6-E2B5-40E3-B58A-7FF0B6E9444A}" type="pres">
      <dgm:prSet presAssocID="{94F2E4B0-4231-4583-9976-D63D9410C310}" presName="sibTrans" presStyleCnt="0"/>
      <dgm:spPr/>
    </dgm:pt>
    <dgm:pt modelId="{51B18F22-51AA-49C8-89CB-7A0B6DBDC0CE}" type="pres">
      <dgm:prSet presAssocID="{CE3FD8EA-58DE-4E5F-9D8F-C0071FF7FAD5}" presName="comp" presStyleCnt="0"/>
      <dgm:spPr/>
    </dgm:pt>
    <dgm:pt modelId="{4FB42031-2958-4E95-A881-DF27D4AEE42A}" type="pres">
      <dgm:prSet presAssocID="{CE3FD8EA-58DE-4E5F-9D8F-C0071FF7FAD5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80A49FC-3EC8-410E-BFF9-CF26F8DDCBC3}" type="pres">
      <dgm:prSet presAssocID="{CE3FD8EA-58DE-4E5F-9D8F-C0071FF7FAD5}" presName="rect1" presStyleLbl="ln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  <dgm:pt modelId="{7B42DCDD-84EF-4269-BC71-E7199E327DEA}" type="pres">
      <dgm:prSet presAssocID="{9A9257CC-F742-4A84-A624-0B838A51E79A}" presName="sibTrans" presStyleCnt="0"/>
      <dgm:spPr/>
    </dgm:pt>
    <dgm:pt modelId="{B3AC2DA4-2C6F-4C40-B4D9-B05945EAC668}" type="pres">
      <dgm:prSet presAssocID="{9CEE0EA2-3B33-4D85-8248-135BE0BBB49E}" presName="comp" presStyleCnt="0"/>
      <dgm:spPr/>
    </dgm:pt>
    <dgm:pt modelId="{03F0B6A3-40B0-402A-B5FC-E5F6C3E54687}" type="pres">
      <dgm:prSet presAssocID="{9CEE0EA2-3B33-4D85-8248-135BE0BBB49E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292E65E-BE7D-44B3-89E3-72FC13E19AD3}" type="pres">
      <dgm:prSet presAssocID="{9CEE0EA2-3B33-4D85-8248-135BE0BBB49E}" presName="rect1" presStyleLbl="ln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</dgm:ptLst>
  <dgm:cxnLst>
    <dgm:cxn modelId="{015ECEA3-80C4-410B-B579-7C27BEA6C7BA}" srcId="{9CEE0EA2-3B33-4D85-8248-135BE0BBB49E}" destId="{B2C3FB35-CEDE-4C7F-BABE-A1F4C32F1719}" srcOrd="0" destOrd="0" parTransId="{9178D7E8-653B-4501-9F93-1FD49E93CA3B}" sibTransId="{3AD7F58A-1943-4843-B83A-D4C4EC227DC9}"/>
    <dgm:cxn modelId="{91465A5D-7BA5-4E7D-806A-41294BA88850}" type="presOf" srcId="{CE3FD8EA-58DE-4E5F-9D8F-C0071FF7FAD5}" destId="{4FB42031-2958-4E95-A881-DF27D4AEE42A}" srcOrd="0" destOrd="0" presId="urn:microsoft.com/office/officeart/2008/layout/AlternatingPictureBlocks"/>
    <dgm:cxn modelId="{E691EBD3-7B43-4790-9C5C-1156E273088B}" type="presOf" srcId="{5207FBDE-7976-4294-964C-958AAEB214F0}" destId="{4FB42031-2958-4E95-A881-DF27D4AEE42A}" srcOrd="0" destOrd="1" presId="urn:microsoft.com/office/officeart/2008/layout/AlternatingPictureBlocks"/>
    <dgm:cxn modelId="{C30F25F5-ABD4-4A04-81C3-4C0E28C65B66}" srcId="{B64CA1B4-6C02-4B78-A523-59AC01E6292D}" destId="{738661CC-1597-4676-9A9C-F33DF8EC0309}" srcOrd="0" destOrd="0" parTransId="{F9E3E126-C0C6-426A-9542-FA435BC89BD6}" sibTransId="{94F2E4B0-4231-4583-9976-D63D9410C310}"/>
    <dgm:cxn modelId="{338A23C1-A18C-4446-A6EA-BF1B93BABB2E}" type="presOf" srcId="{9CEE0EA2-3B33-4D85-8248-135BE0BBB49E}" destId="{03F0B6A3-40B0-402A-B5FC-E5F6C3E54687}" srcOrd="0" destOrd="0" presId="urn:microsoft.com/office/officeart/2008/layout/AlternatingPictureBlocks"/>
    <dgm:cxn modelId="{3C9F79D1-0937-442A-9327-8314E6C15303}" srcId="{738661CC-1597-4676-9A9C-F33DF8EC0309}" destId="{D4FBF46B-43AD-43EE-B20C-4A151431BD6F}" srcOrd="1" destOrd="0" parTransId="{913ECC64-9191-4B36-9D14-0B30CF7DB902}" sibTransId="{411B89A7-5F7E-4081-A4FD-35B436693A82}"/>
    <dgm:cxn modelId="{6B4F5165-E504-4E58-AC38-873633C9C537}" srcId="{738661CC-1597-4676-9A9C-F33DF8EC0309}" destId="{5425B1B8-0FA1-4BFA-A228-1625821B73AF}" srcOrd="0" destOrd="0" parTransId="{3F61FD31-15E0-4ACB-81E3-A78FD8338D49}" sibTransId="{BA9F0A7D-25C5-4CCD-AA86-E358AD77F4B4}"/>
    <dgm:cxn modelId="{A0C375C9-DB6C-4B2E-AE71-79EF941E41DA}" srcId="{B64CA1B4-6C02-4B78-A523-59AC01E6292D}" destId="{CE3FD8EA-58DE-4E5F-9D8F-C0071FF7FAD5}" srcOrd="1" destOrd="0" parTransId="{50039DE5-909A-4202-8500-7C585B185E76}" sibTransId="{9A9257CC-F742-4A84-A624-0B838A51E79A}"/>
    <dgm:cxn modelId="{D3173FD4-593C-427B-A2B4-DE5A9620D8AE}" srcId="{CE3FD8EA-58DE-4E5F-9D8F-C0071FF7FAD5}" destId="{5207FBDE-7976-4294-964C-958AAEB214F0}" srcOrd="0" destOrd="0" parTransId="{B7C76124-916F-47E8-9EBE-97FED086387D}" sibTransId="{7EC9DE3A-B3A9-4EED-82B0-4BC172738432}"/>
    <dgm:cxn modelId="{FFF3C70A-7575-414B-A7DE-C1133607A5E0}" srcId="{9CEE0EA2-3B33-4D85-8248-135BE0BBB49E}" destId="{913ECFBC-5A30-4B59-B327-0A9E1423FB17}" srcOrd="1" destOrd="0" parTransId="{4ECC2B39-79E1-48A8-B4AB-EAF1984EA2F3}" sibTransId="{8433354A-A45F-46FE-9681-53A20CBA5053}"/>
    <dgm:cxn modelId="{65BF5EC0-2EBE-4EEE-ABF8-F40AA1BC6309}" srcId="{738661CC-1597-4676-9A9C-F33DF8EC0309}" destId="{A849C3E6-E724-44BD-AD93-61D1147609B5}" srcOrd="2" destOrd="0" parTransId="{6FD13074-96A3-4D6F-AC8A-691AD9F5F790}" sibTransId="{D930328E-BAA8-4987-AFAD-784189497C12}"/>
    <dgm:cxn modelId="{AF52AB74-3916-492F-A61E-E97EE9F0A4EE}" srcId="{B64CA1B4-6C02-4B78-A523-59AC01E6292D}" destId="{9CEE0EA2-3B33-4D85-8248-135BE0BBB49E}" srcOrd="2" destOrd="0" parTransId="{39C9AB3C-BD81-4528-A67A-FE2B3213140B}" sibTransId="{7D6082C5-18DB-4C50-8855-8077C45D6322}"/>
    <dgm:cxn modelId="{42A49EB9-90A1-4EAC-A6D9-F0D5D9EC8215}" type="presOf" srcId="{5425B1B8-0FA1-4BFA-A228-1625821B73AF}" destId="{071044CC-8B6C-4CEC-B3A3-D2A1C72B7CB0}" srcOrd="0" destOrd="1" presId="urn:microsoft.com/office/officeart/2008/layout/AlternatingPictureBlocks"/>
    <dgm:cxn modelId="{F1677E4E-5F74-4EDE-80C3-B788977C614D}" type="presOf" srcId="{738661CC-1597-4676-9A9C-F33DF8EC0309}" destId="{071044CC-8B6C-4CEC-B3A3-D2A1C72B7CB0}" srcOrd="0" destOrd="0" presId="urn:microsoft.com/office/officeart/2008/layout/AlternatingPictureBlocks"/>
    <dgm:cxn modelId="{75408A54-74E4-4D3C-95E3-F20E10994DAE}" type="presOf" srcId="{A849C3E6-E724-44BD-AD93-61D1147609B5}" destId="{071044CC-8B6C-4CEC-B3A3-D2A1C72B7CB0}" srcOrd="0" destOrd="3" presId="urn:microsoft.com/office/officeart/2008/layout/AlternatingPictureBlocks"/>
    <dgm:cxn modelId="{017C2229-215B-4AA5-B8EE-2C96A0C08C22}" type="presOf" srcId="{B64CA1B4-6C02-4B78-A523-59AC01E6292D}" destId="{B6EB27CC-2807-451D-B434-C733E3483979}" srcOrd="0" destOrd="0" presId="urn:microsoft.com/office/officeart/2008/layout/AlternatingPictureBlocks"/>
    <dgm:cxn modelId="{0262C495-12BB-4904-BDCD-5A359BEB8019}" type="presOf" srcId="{913ECFBC-5A30-4B59-B327-0A9E1423FB17}" destId="{03F0B6A3-40B0-402A-B5FC-E5F6C3E54687}" srcOrd="0" destOrd="2" presId="urn:microsoft.com/office/officeart/2008/layout/AlternatingPictureBlocks"/>
    <dgm:cxn modelId="{96EAED28-FEB0-4D4D-B9B0-B572252296FD}" type="presOf" srcId="{D4FBF46B-43AD-43EE-B20C-4A151431BD6F}" destId="{071044CC-8B6C-4CEC-B3A3-D2A1C72B7CB0}" srcOrd="0" destOrd="2" presId="urn:microsoft.com/office/officeart/2008/layout/AlternatingPictureBlocks"/>
    <dgm:cxn modelId="{671D07BD-A5C6-4647-BF06-0B9B65DE6683}" type="presOf" srcId="{B2C3FB35-CEDE-4C7F-BABE-A1F4C32F1719}" destId="{03F0B6A3-40B0-402A-B5FC-E5F6C3E54687}" srcOrd="0" destOrd="1" presId="urn:microsoft.com/office/officeart/2008/layout/AlternatingPictureBlocks"/>
    <dgm:cxn modelId="{8947A8E7-08D9-4C8D-84A7-56A4145478D9}" type="presParOf" srcId="{B6EB27CC-2807-451D-B434-C733E3483979}" destId="{AC592CD3-FC01-414C-82E2-712267D7385A}" srcOrd="0" destOrd="0" presId="urn:microsoft.com/office/officeart/2008/layout/AlternatingPictureBlocks"/>
    <dgm:cxn modelId="{876B677F-8648-496D-B9C4-143E10761EA0}" type="presParOf" srcId="{AC592CD3-FC01-414C-82E2-712267D7385A}" destId="{071044CC-8B6C-4CEC-B3A3-D2A1C72B7CB0}" srcOrd="0" destOrd="0" presId="urn:microsoft.com/office/officeart/2008/layout/AlternatingPictureBlocks"/>
    <dgm:cxn modelId="{76614613-8B1C-4092-AAC4-07D9FCAA5A8B}" type="presParOf" srcId="{AC592CD3-FC01-414C-82E2-712267D7385A}" destId="{9A8EADB3-64EF-49E4-9B7B-FDB47082C9D7}" srcOrd="1" destOrd="0" presId="urn:microsoft.com/office/officeart/2008/layout/AlternatingPictureBlocks"/>
    <dgm:cxn modelId="{77E69F6C-A028-46A1-A82D-D035929AAB1C}" type="presParOf" srcId="{B6EB27CC-2807-451D-B434-C733E3483979}" destId="{A9D73CB6-E2B5-40E3-B58A-7FF0B6E9444A}" srcOrd="1" destOrd="0" presId="urn:microsoft.com/office/officeart/2008/layout/AlternatingPictureBlocks"/>
    <dgm:cxn modelId="{4AFC19A5-9D98-4437-AAD8-3F3934D39A00}" type="presParOf" srcId="{B6EB27CC-2807-451D-B434-C733E3483979}" destId="{51B18F22-51AA-49C8-89CB-7A0B6DBDC0CE}" srcOrd="2" destOrd="0" presId="urn:microsoft.com/office/officeart/2008/layout/AlternatingPictureBlocks"/>
    <dgm:cxn modelId="{D5D8BC3F-AC0C-46DD-B3EF-C3B9A06D144B}" type="presParOf" srcId="{51B18F22-51AA-49C8-89CB-7A0B6DBDC0CE}" destId="{4FB42031-2958-4E95-A881-DF27D4AEE42A}" srcOrd="0" destOrd="0" presId="urn:microsoft.com/office/officeart/2008/layout/AlternatingPictureBlocks"/>
    <dgm:cxn modelId="{C8DB9D7E-C94C-4224-B19D-7D4DC45BCA0A}" type="presParOf" srcId="{51B18F22-51AA-49C8-89CB-7A0B6DBDC0CE}" destId="{080A49FC-3EC8-410E-BFF9-CF26F8DDCBC3}" srcOrd="1" destOrd="0" presId="urn:microsoft.com/office/officeart/2008/layout/AlternatingPictureBlocks"/>
    <dgm:cxn modelId="{D07CC7A5-4568-4A5E-BEE9-E516643AAB83}" type="presParOf" srcId="{B6EB27CC-2807-451D-B434-C733E3483979}" destId="{7B42DCDD-84EF-4269-BC71-E7199E327DEA}" srcOrd="3" destOrd="0" presId="urn:microsoft.com/office/officeart/2008/layout/AlternatingPictureBlocks"/>
    <dgm:cxn modelId="{55BDCE09-52B9-40D8-B492-38BD99378266}" type="presParOf" srcId="{B6EB27CC-2807-451D-B434-C733E3483979}" destId="{B3AC2DA4-2C6F-4C40-B4D9-B05945EAC668}" srcOrd="4" destOrd="0" presId="urn:microsoft.com/office/officeart/2008/layout/AlternatingPictureBlocks"/>
    <dgm:cxn modelId="{96F5B4EE-8425-4DA1-B71B-E0FD9C1D00A4}" type="presParOf" srcId="{B3AC2DA4-2C6F-4C40-B4D9-B05945EAC668}" destId="{03F0B6A3-40B0-402A-B5FC-E5F6C3E54687}" srcOrd="0" destOrd="0" presId="urn:microsoft.com/office/officeart/2008/layout/AlternatingPictureBlocks"/>
    <dgm:cxn modelId="{E89D62FF-86EA-4DEB-B55F-1376511F8F19}" type="presParOf" srcId="{B3AC2DA4-2C6F-4C40-B4D9-B05945EAC668}" destId="{1292E65E-BE7D-44B3-89E3-72FC13E19AD3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849843-3FBD-4A0A-8FB2-A8C02B5B9093}" type="doc">
      <dgm:prSet loTypeId="urn:microsoft.com/office/officeart/2005/8/layout/hProcess9" loCatId="process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sl-SI"/>
        </a:p>
      </dgm:t>
    </dgm:pt>
    <dgm:pt modelId="{639E83FE-4366-4345-B01A-F0A7AEA05690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1900-1920</a:t>
          </a:r>
        </a:p>
        <a:p>
          <a:r>
            <a:rPr lang="sl-SI" sz="2000" dirty="0" smtClean="0">
              <a:latin typeface="Garamond" panose="02020404030301010803" pitchFamily="18" charset="0"/>
            </a:rPr>
            <a:t>Poklicno usmerjanje</a:t>
          </a:r>
          <a:endParaRPr lang="sl-SI" sz="2000" dirty="0">
            <a:latin typeface="Garamond" panose="02020404030301010803" pitchFamily="18" charset="0"/>
          </a:endParaRPr>
        </a:p>
      </dgm:t>
    </dgm:pt>
    <dgm:pt modelId="{45CCB178-8A03-4632-BDE8-ED71F894F550}" type="parTrans" cxnId="{3098A4FE-E51D-4B0C-B166-E73EA9FCDC18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6AA3A33A-2CAF-496B-AFCA-217325820473}" type="sibTrans" cxnId="{3098A4FE-E51D-4B0C-B166-E73EA9FCDC18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9B105CD4-00C5-4E83-A3BF-E37C21786A0B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1920 – 1940</a:t>
          </a:r>
        </a:p>
        <a:p>
          <a:r>
            <a:rPr lang="sl-SI" sz="2000" dirty="0" smtClean="0">
              <a:latin typeface="Garamond" panose="02020404030301010803" pitchFamily="18" charset="0"/>
            </a:rPr>
            <a:t>Učiteljsko usmerjanje</a:t>
          </a:r>
          <a:endParaRPr lang="sl-SI" sz="2000" dirty="0">
            <a:latin typeface="Garamond" panose="02020404030301010803" pitchFamily="18" charset="0"/>
          </a:endParaRPr>
        </a:p>
      </dgm:t>
    </dgm:pt>
    <dgm:pt modelId="{CE62135D-D83A-451C-81E5-29277EA75E00}" type="parTrans" cxnId="{AB1034C4-3F6E-425B-9F28-EB99FD42FB05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B631F89E-A313-40CC-B2DE-7A99A1A7A610}" type="sibTrans" cxnId="{AB1034C4-3F6E-425B-9F28-EB99FD42FB05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6D0C02B5-4140-4065-A0E3-209D1F056E6B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1940 – 1970</a:t>
          </a:r>
        </a:p>
        <a:p>
          <a:r>
            <a:rPr lang="sl-SI" sz="2000" dirty="0" smtClean="0">
              <a:latin typeface="Garamond" panose="02020404030301010803" pitchFamily="18" charset="0"/>
            </a:rPr>
            <a:t>Plasiranje na delovna mesta</a:t>
          </a:r>
          <a:endParaRPr lang="sl-SI" sz="2000" dirty="0">
            <a:latin typeface="Garamond" panose="02020404030301010803" pitchFamily="18" charset="0"/>
          </a:endParaRPr>
        </a:p>
      </dgm:t>
    </dgm:pt>
    <dgm:pt modelId="{CDD4C41B-BAC4-4F71-9322-16EA3627D365}" type="parTrans" cxnId="{9E07C055-9599-47A0-B1C7-A341A85B3BF3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CE808D8E-CD2A-4C41-993E-B36D912A714D}" type="sibTrans" cxnId="{9E07C055-9599-47A0-B1C7-A341A85B3BF3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7A4EC3AF-28D1-41DB-B783-8E593BC6DEE4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1970 – 1990</a:t>
          </a:r>
        </a:p>
        <a:p>
          <a:r>
            <a:rPr lang="sl-SI" sz="2000" dirty="0" smtClean="0">
              <a:latin typeface="Garamond" panose="02020404030301010803" pitchFamily="18" charset="0"/>
            </a:rPr>
            <a:t>Karierno svetovanje</a:t>
          </a:r>
          <a:endParaRPr lang="sl-SI" sz="2000" dirty="0">
            <a:latin typeface="Garamond" panose="02020404030301010803" pitchFamily="18" charset="0"/>
          </a:endParaRPr>
        </a:p>
      </dgm:t>
    </dgm:pt>
    <dgm:pt modelId="{65C7CCBE-322A-44E0-990A-FA801A01DCF9}" type="parTrans" cxnId="{EA1EA97A-AD41-4B26-9F15-F59160C31E75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14E0206D-6D4C-4D0F-B8BA-3E663E814B24}" type="sibTrans" cxnId="{EA1EA97A-AD41-4B26-9F15-F59160C31E75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501FA2B5-2261-4645-837B-2F86AFC49484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1990 – 2010</a:t>
          </a:r>
        </a:p>
        <a:p>
          <a:r>
            <a:rPr lang="sl-SI" sz="2000" dirty="0" smtClean="0">
              <a:latin typeface="Garamond" panose="02020404030301010803" pitchFamily="18" charset="0"/>
            </a:rPr>
            <a:t>Profesionalno mreženje</a:t>
          </a:r>
          <a:endParaRPr lang="sl-SI" sz="2000" dirty="0">
            <a:latin typeface="Garamond" panose="02020404030301010803" pitchFamily="18" charset="0"/>
          </a:endParaRPr>
        </a:p>
      </dgm:t>
    </dgm:pt>
    <dgm:pt modelId="{343C6419-EB08-477B-B65B-66F25DC5CCAE}" type="parTrans" cxnId="{8DF919F7-060B-4A91-B072-E9539E2E94EA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6E1B0DB2-7750-4E29-A562-055951EF2633}" type="sibTrans" cxnId="{8DF919F7-060B-4A91-B072-E9539E2E94EA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8A453E18-BDA0-42CF-832D-BFA97632FB66}">
      <dgm:prSet phldrT="[besedilo]" custT="1"/>
      <dgm:spPr/>
      <dgm:t>
        <a:bodyPr/>
        <a:lstStyle/>
        <a:p>
          <a:r>
            <a:rPr lang="sl-SI" sz="2000" dirty="0" smtClean="0">
              <a:latin typeface="Garamond" panose="02020404030301010803" pitchFamily="18" charset="0"/>
            </a:rPr>
            <a:t>2010 – 2030</a:t>
          </a:r>
        </a:p>
        <a:p>
          <a:r>
            <a:rPr lang="sl-SI" sz="2000" dirty="0" smtClean="0">
              <a:latin typeface="Garamond" panose="02020404030301010803" pitchFamily="18" charset="0"/>
            </a:rPr>
            <a:t>Povezave in skupnosti</a:t>
          </a:r>
          <a:endParaRPr lang="sl-SI" sz="2000" dirty="0">
            <a:latin typeface="Garamond" panose="02020404030301010803" pitchFamily="18" charset="0"/>
          </a:endParaRPr>
        </a:p>
      </dgm:t>
    </dgm:pt>
    <dgm:pt modelId="{0184B59E-8803-4957-A9F8-A0A99868F08A}" type="parTrans" cxnId="{09FF99B8-6661-4F92-B3DE-8B3A8B72A941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59CA60A9-E840-4A49-AA37-D949C602F0CD}" type="sibTrans" cxnId="{09FF99B8-6661-4F92-B3DE-8B3A8B72A941}">
      <dgm:prSet/>
      <dgm:spPr/>
      <dgm:t>
        <a:bodyPr/>
        <a:lstStyle/>
        <a:p>
          <a:endParaRPr lang="sl-SI" sz="2000">
            <a:latin typeface="Garamond" panose="02020404030301010803" pitchFamily="18" charset="0"/>
          </a:endParaRPr>
        </a:p>
      </dgm:t>
    </dgm:pt>
    <dgm:pt modelId="{9C15E5B3-8DBF-4248-9EFB-116B26181B9C}" type="pres">
      <dgm:prSet presAssocID="{F9849843-3FBD-4A0A-8FB2-A8C02B5B909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1E7903EC-34FC-452A-899B-25519173EFC1}" type="pres">
      <dgm:prSet presAssocID="{F9849843-3FBD-4A0A-8FB2-A8C02B5B9093}" presName="arrow" presStyleLbl="bgShp" presStyleIdx="0" presStyleCnt="1" custLinFactNeighborY="1146"/>
      <dgm:spPr/>
    </dgm:pt>
    <dgm:pt modelId="{940EE12F-BA47-46FF-88F6-A9FA5D3FB203}" type="pres">
      <dgm:prSet presAssocID="{F9849843-3FBD-4A0A-8FB2-A8C02B5B9093}" presName="linearProcess" presStyleCnt="0"/>
      <dgm:spPr/>
    </dgm:pt>
    <dgm:pt modelId="{DEC60444-34E3-4F98-9B86-D2ED895FABC2}" type="pres">
      <dgm:prSet presAssocID="{639E83FE-4366-4345-B01A-F0A7AEA05690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57C86C7-5A05-493F-8AF2-DF523FD1523F}" type="pres">
      <dgm:prSet presAssocID="{6AA3A33A-2CAF-496B-AFCA-217325820473}" presName="sibTrans" presStyleCnt="0"/>
      <dgm:spPr/>
    </dgm:pt>
    <dgm:pt modelId="{BEE205A7-1EDE-4E03-8B86-1DD1D230484E}" type="pres">
      <dgm:prSet presAssocID="{9B105CD4-00C5-4E83-A3BF-E37C21786A0B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ED9DA5D-E7CC-44AD-BD1F-08CEADA089AE}" type="pres">
      <dgm:prSet presAssocID="{B631F89E-A313-40CC-B2DE-7A99A1A7A610}" presName="sibTrans" presStyleCnt="0"/>
      <dgm:spPr/>
    </dgm:pt>
    <dgm:pt modelId="{D615DF70-9ED3-401F-BC8E-7E50083F36C5}" type="pres">
      <dgm:prSet presAssocID="{6D0C02B5-4140-4065-A0E3-209D1F056E6B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BA2A654-BC43-4596-B90A-66DB62F5EAB8}" type="pres">
      <dgm:prSet presAssocID="{CE808D8E-CD2A-4C41-993E-B36D912A714D}" presName="sibTrans" presStyleCnt="0"/>
      <dgm:spPr/>
    </dgm:pt>
    <dgm:pt modelId="{1D35DCDD-8F82-4247-87C2-A4FFD25D123F}" type="pres">
      <dgm:prSet presAssocID="{7A4EC3AF-28D1-41DB-B783-8E593BC6DEE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E5A27FE-63A1-4B1D-ADFB-3B6D8A39EBDB}" type="pres">
      <dgm:prSet presAssocID="{14E0206D-6D4C-4D0F-B8BA-3E663E814B24}" presName="sibTrans" presStyleCnt="0"/>
      <dgm:spPr/>
    </dgm:pt>
    <dgm:pt modelId="{09A53BBC-E29C-4BBC-9DEB-1237239A9153}" type="pres">
      <dgm:prSet presAssocID="{501FA2B5-2261-4645-837B-2F86AFC49484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947B1B9-1ADB-44B4-A7D9-23C61D8DEE8D}" type="pres">
      <dgm:prSet presAssocID="{6E1B0DB2-7750-4E29-A562-055951EF2633}" presName="sibTrans" presStyleCnt="0"/>
      <dgm:spPr/>
    </dgm:pt>
    <dgm:pt modelId="{EF179439-2334-45B4-8D9D-25952B9CD429}" type="pres">
      <dgm:prSet presAssocID="{8A453E18-BDA0-42CF-832D-BFA97632FB66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9FF99B8-6661-4F92-B3DE-8B3A8B72A941}" srcId="{F9849843-3FBD-4A0A-8FB2-A8C02B5B9093}" destId="{8A453E18-BDA0-42CF-832D-BFA97632FB66}" srcOrd="5" destOrd="0" parTransId="{0184B59E-8803-4957-A9F8-A0A99868F08A}" sibTransId="{59CA60A9-E840-4A49-AA37-D949C602F0CD}"/>
    <dgm:cxn modelId="{EA1EA97A-AD41-4B26-9F15-F59160C31E75}" srcId="{F9849843-3FBD-4A0A-8FB2-A8C02B5B9093}" destId="{7A4EC3AF-28D1-41DB-B783-8E593BC6DEE4}" srcOrd="3" destOrd="0" parTransId="{65C7CCBE-322A-44E0-990A-FA801A01DCF9}" sibTransId="{14E0206D-6D4C-4D0F-B8BA-3E663E814B24}"/>
    <dgm:cxn modelId="{6ABD3C09-C479-41A4-A188-C7433E7D7C23}" type="presOf" srcId="{9B105CD4-00C5-4E83-A3BF-E37C21786A0B}" destId="{BEE205A7-1EDE-4E03-8B86-1DD1D230484E}" srcOrd="0" destOrd="0" presId="urn:microsoft.com/office/officeart/2005/8/layout/hProcess9"/>
    <dgm:cxn modelId="{16C4B772-BC8A-4A0D-B66E-3236154EACB0}" type="presOf" srcId="{501FA2B5-2261-4645-837B-2F86AFC49484}" destId="{09A53BBC-E29C-4BBC-9DEB-1237239A9153}" srcOrd="0" destOrd="0" presId="urn:microsoft.com/office/officeart/2005/8/layout/hProcess9"/>
    <dgm:cxn modelId="{9E07C055-9599-47A0-B1C7-A341A85B3BF3}" srcId="{F9849843-3FBD-4A0A-8FB2-A8C02B5B9093}" destId="{6D0C02B5-4140-4065-A0E3-209D1F056E6B}" srcOrd="2" destOrd="0" parTransId="{CDD4C41B-BAC4-4F71-9322-16EA3627D365}" sibTransId="{CE808D8E-CD2A-4C41-993E-B36D912A714D}"/>
    <dgm:cxn modelId="{3098A4FE-E51D-4B0C-B166-E73EA9FCDC18}" srcId="{F9849843-3FBD-4A0A-8FB2-A8C02B5B9093}" destId="{639E83FE-4366-4345-B01A-F0A7AEA05690}" srcOrd="0" destOrd="0" parTransId="{45CCB178-8A03-4632-BDE8-ED71F894F550}" sibTransId="{6AA3A33A-2CAF-496B-AFCA-217325820473}"/>
    <dgm:cxn modelId="{8DF919F7-060B-4A91-B072-E9539E2E94EA}" srcId="{F9849843-3FBD-4A0A-8FB2-A8C02B5B9093}" destId="{501FA2B5-2261-4645-837B-2F86AFC49484}" srcOrd="4" destOrd="0" parTransId="{343C6419-EB08-477B-B65B-66F25DC5CCAE}" sibTransId="{6E1B0DB2-7750-4E29-A562-055951EF2633}"/>
    <dgm:cxn modelId="{3209B7C2-CF33-4025-AD09-FC640BAC5AE3}" type="presOf" srcId="{7A4EC3AF-28D1-41DB-B783-8E593BC6DEE4}" destId="{1D35DCDD-8F82-4247-87C2-A4FFD25D123F}" srcOrd="0" destOrd="0" presId="urn:microsoft.com/office/officeart/2005/8/layout/hProcess9"/>
    <dgm:cxn modelId="{523B7B58-5BEA-44CB-9CFA-7C86A901F773}" type="presOf" srcId="{8A453E18-BDA0-42CF-832D-BFA97632FB66}" destId="{EF179439-2334-45B4-8D9D-25952B9CD429}" srcOrd="0" destOrd="0" presId="urn:microsoft.com/office/officeart/2005/8/layout/hProcess9"/>
    <dgm:cxn modelId="{16F702CD-95EA-4BFB-B95C-D90817F54B9F}" type="presOf" srcId="{F9849843-3FBD-4A0A-8FB2-A8C02B5B9093}" destId="{9C15E5B3-8DBF-4248-9EFB-116B26181B9C}" srcOrd="0" destOrd="0" presId="urn:microsoft.com/office/officeart/2005/8/layout/hProcess9"/>
    <dgm:cxn modelId="{39D01755-0B7D-4D78-B361-6E670D06C6B2}" type="presOf" srcId="{6D0C02B5-4140-4065-A0E3-209D1F056E6B}" destId="{D615DF70-9ED3-401F-BC8E-7E50083F36C5}" srcOrd="0" destOrd="0" presId="urn:microsoft.com/office/officeart/2005/8/layout/hProcess9"/>
    <dgm:cxn modelId="{AB1034C4-3F6E-425B-9F28-EB99FD42FB05}" srcId="{F9849843-3FBD-4A0A-8FB2-A8C02B5B9093}" destId="{9B105CD4-00C5-4E83-A3BF-E37C21786A0B}" srcOrd="1" destOrd="0" parTransId="{CE62135D-D83A-451C-81E5-29277EA75E00}" sibTransId="{B631F89E-A313-40CC-B2DE-7A99A1A7A610}"/>
    <dgm:cxn modelId="{B87A3711-243C-4FD1-8C64-D5B9B5E67EB3}" type="presOf" srcId="{639E83FE-4366-4345-B01A-F0A7AEA05690}" destId="{DEC60444-34E3-4F98-9B86-D2ED895FABC2}" srcOrd="0" destOrd="0" presId="urn:microsoft.com/office/officeart/2005/8/layout/hProcess9"/>
    <dgm:cxn modelId="{AC4D01C0-4DFA-4247-944B-B690F8BCD6BA}" type="presParOf" srcId="{9C15E5B3-8DBF-4248-9EFB-116B26181B9C}" destId="{1E7903EC-34FC-452A-899B-25519173EFC1}" srcOrd="0" destOrd="0" presId="urn:microsoft.com/office/officeart/2005/8/layout/hProcess9"/>
    <dgm:cxn modelId="{714EBE36-AE1C-4875-99DC-7382F4F18F77}" type="presParOf" srcId="{9C15E5B3-8DBF-4248-9EFB-116B26181B9C}" destId="{940EE12F-BA47-46FF-88F6-A9FA5D3FB203}" srcOrd="1" destOrd="0" presId="urn:microsoft.com/office/officeart/2005/8/layout/hProcess9"/>
    <dgm:cxn modelId="{67C57381-05A1-424A-8409-CCB737831ABD}" type="presParOf" srcId="{940EE12F-BA47-46FF-88F6-A9FA5D3FB203}" destId="{DEC60444-34E3-4F98-9B86-D2ED895FABC2}" srcOrd="0" destOrd="0" presId="urn:microsoft.com/office/officeart/2005/8/layout/hProcess9"/>
    <dgm:cxn modelId="{EC9FF9A8-8EBB-40F5-87F0-E62BAB115FFA}" type="presParOf" srcId="{940EE12F-BA47-46FF-88F6-A9FA5D3FB203}" destId="{B57C86C7-5A05-493F-8AF2-DF523FD1523F}" srcOrd="1" destOrd="0" presId="urn:microsoft.com/office/officeart/2005/8/layout/hProcess9"/>
    <dgm:cxn modelId="{87A963B2-4FB7-4374-9D8E-12ABA2B4DCC0}" type="presParOf" srcId="{940EE12F-BA47-46FF-88F6-A9FA5D3FB203}" destId="{BEE205A7-1EDE-4E03-8B86-1DD1D230484E}" srcOrd="2" destOrd="0" presId="urn:microsoft.com/office/officeart/2005/8/layout/hProcess9"/>
    <dgm:cxn modelId="{CD9A0DC3-AAAB-4539-BBDF-B1351B4F6650}" type="presParOf" srcId="{940EE12F-BA47-46FF-88F6-A9FA5D3FB203}" destId="{5ED9DA5D-E7CC-44AD-BD1F-08CEADA089AE}" srcOrd="3" destOrd="0" presId="urn:microsoft.com/office/officeart/2005/8/layout/hProcess9"/>
    <dgm:cxn modelId="{99E3755E-C89C-480D-B9E3-28CB42ADA692}" type="presParOf" srcId="{940EE12F-BA47-46FF-88F6-A9FA5D3FB203}" destId="{D615DF70-9ED3-401F-BC8E-7E50083F36C5}" srcOrd="4" destOrd="0" presId="urn:microsoft.com/office/officeart/2005/8/layout/hProcess9"/>
    <dgm:cxn modelId="{41910C3E-E50F-40B0-8DA8-02044CA1F0EF}" type="presParOf" srcId="{940EE12F-BA47-46FF-88F6-A9FA5D3FB203}" destId="{DBA2A654-BC43-4596-B90A-66DB62F5EAB8}" srcOrd="5" destOrd="0" presId="urn:microsoft.com/office/officeart/2005/8/layout/hProcess9"/>
    <dgm:cxn modelId="{46B9E9A0-7DF2-4CDB-BC4E-C2F9A756822A}" type="presParOf" srcId="{940EE12F-BA47-46FF-88F6-A9FA5D3FB203}" destId="{1D35DCDD-8F82-4247-87C2-A4FFD25D123F}" srcOrd="6" destOrd="0" presId="urn:microsoft.com/office/officeart/2005/8/layout/hProcess9"/>
    <dgm:cxn modelId="{AB269C14-09F9-4E67-8D0C-FCF13A58FC23}" type="presParOf" srcId="{940EE12F-BA47-46FF-88F6-A9FA5D3FB203}" destId="{3E5A27FE-63A1-4B1D-ADFB-3B6D8A39EBDB}" srcOrd="7" destOrd="0" presId="urn:microsoft.com/office/officeart/2005/8/layout/hProcess9"/>
    <dgm:cxn modelId="{6E895D62-853E-453F-8B3A-B063712C3D54}" type="presParOf" srcId="{940EE12F-BA47-46FF-88F6-A9FA5D3FB203}" destId="{09A53BBC-E29C-4BBC-9DEB-1237239A9153}" srcOrd="8" destOrd="0" presId="urn:microsoft.com/office/officeart/2005/8/layout/hProcess9"/>
    <dgm:cxn modelId="{EC33A5F6-1D81-4757-A25B-65AB0B42450A}" type="presParOf" srcId="{940EE12F-BA47-46FF-88F6-A9FA5D3FB203}" destId="{6947B1B9-1ADB-44B4-A7D9-23C61D8DEE8D}" srcOrd="9" destOrd="0" presId="urn:microsoft.com/office/officeart/2005/8/layout/hProcess9"/>
    <dgm:cxn modelId="{0D274300-C927-4986-AEA0-4209BF417A21}" type="presParOf" srcId="{940EE12F-BA47-46FF-88F6-A9FA5D3FB203}" destId="{EF179439-2334-45B4-8D9D-25952B9CD429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044CC-8B6C-4CEC-B3A3-D2A1C72B7CB0}">
      <dsp:nvSpPr>
        <dsp:cNvPr id="0" name=""/>
        <dsp:cNvSpPr/>
      </dsp:nvSpPr>
      <dsp:spPr>
        <a:xfrm>
          <a:off x="4090839" y="2138"/>
          <a:ext cx="3723012" cy="16838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rgbClr val="C00000"/>
              </a:solidFill>
              <a:latin typeface="Garamond" panose="02020404030301010803" pitchFamily="18" charset="0"/>
            </a:rPr>
            <a:t>Strokovni</a:t>
          </a:r>
          <a:endParaRPr lang="sl-SI" sz="2400" b="1" kern="1200" dirty="0">
            <a:solidFill>
              <a:srgbClr val="C00000"/>
            </a:solidFill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Evolucija kariernih centrov v visokem šolstvu </a:t>
          </a:r>
          <a:endParaRPr lang="sl-SI" sz="1900" kern="1200" dirty="0"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Industrija XX </a:t>
          </a:r>
          <a:endParaRPr lang="sl-SI" sz="1900" kern="1200" dirty="0"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Mentorstva</a:t>
          </a:r>
          <a:endParaRPr lang="sl-SI" sz="1900" kern="1200" dirty="0">
            <a:latin typeface="Garamond" panose="02020404030301010803" pitchFamily="18" charset="0"/>
          </a:endParaRPr>
        </a:p>
      </dsp:txBody>
      <dsp:txXfrm>
        <a:off x="4090839" y="2138"/>
        <a:ext cx="3723012" cy="1683859"/>
      </dsp:txXfrm>
    </dsp:sp>
    <dsp:sp modelId="{9A8EADB3-64EF-49E4-9B7B-FDB47082C9D7}">
      <dsp:nvSpPr>
        <dsp:cNvPr id="0" name=""/>
        <dsp:cNvSpPr/>
      </dsp:nvSpPr>
      <dsp:spPr>
        <a:xfrm>
          <a:off x="2257116" y="2138"/>
          <a:ext cx="1667020" cy="16838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42031-2958-4E95-A881-DF27D4AEE42A}">
      <dsp:nvSpPr>
        <dsp:cNvPr id="0" name=""/>
        <dsp:cNvSpPr/>
      </dsp:nvSpPr>
      <dsp:spPr>
        <a:xfrm>
          <a:off x="2257116" y="1963834"/>
          <a:ext cx="3723012" cy="16838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rgbClr val="C00000"/>
              </a:solidFill>
              <a:latin typeface="Garamond" panose="02020404030301010803" pitchFamily="18" charset="0"/>
            </a:rPr>
            <a:t>Finančni </a:t>
          </a:r>
          <a:endParaRPr lang="sl-SI" sz="2400" b="1" kern="1200" dirty="0">
            <a:solidFill>
              <a:srgbClr val="C00000"/>
            </a:solidFill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KC ESS projekt</a:t>
          </a:r>
          <a:endParaRPr lang="sl-SI" sz="1900" kern="1200" dirty="0">
            <a:latin typeface="Garamond" panose="02020404030301010803" pitchFamily="18" charset="0"/>
          </a:endParaRPr>
        </a:p>
      </dsp:txBody>
      <dsp:txXfrm>
        <a:off x="2257116" y="1963834"/>
        <a:ext cx="3723012" cy="1683859"/>
      </dsp:txXfrm>
    </dsp:sp>
    <dsp:sp modelId="{080A49FC-3EC8-410E-BFF9-CF26F8DDCBC3}">
      <dsp:nvSpPr>
        <dsp:cNvPr id="0" name=""/>
        <dsp:cNvSpPr/>
      </dsp:nvSpPr>
      <dsp:spPr>
        <a:xfrm>
          <a:off x="6146831" y="1963834"/>
          <a:ext cx="1667020" cy="168385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0B6A3-40B0-402A-B5FC-E5F6C3E54687}">
      <dsp:nvSpPr>
        <dsp:cNvPr id="0" name=""/>
        <dsp:cNvSpPr/>
      </dsp:nvSpPr>
      <dsp:spPr>
        <a:xfrm>
          <a:off x="4090839" y="3925530"/>
          <a:ext cx="3723012" cy="16838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rgbClr val="C00000"/>
              </a:solidFill>
              <a:latin typeface="Garamond" panose="02020404030301010803" pitchFamily="18" charset="0"/>
            </a:rPr>
            <a:t>Organizacijski </a:t>
          </a:r>
          <a:endParaRPr lang="sl-SI" sz="2400" b="1" kern="1200" dirty="0">
            <a:solidFill>
              <a:srgbClr val="C00000"/>
            </a:solidFill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Prepletanje podobnih ciljnih skupin in aktivnosti</a:t>
          </a:r>
          <a:endParaRPr lang="sl-SI" sz="1900" kern="1200" dirty="0">
            <a:latin typeface="Garamond" panose="02020404030301010803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900" kern="1200" dirty="0" smtClean="0">
              <a:latin typeface="Garamond" panose="02020404030301010803" pitchFamily="18" charset="0"/>
            </a:rPr>
            <a:t>Interesi ciljnih skupin</a:t>
          </a:r>
          <a:endParaRPr lang="sl-SI" sz="1900" kern="1200" dirty="0">
            <a:latin typeface="Garamond" panose="02020404030301010803" pitchFamily="18" charset="0"/>
          </a:endParaRPr>
        </a:p>
      </dsp:txBody>
      <dsp:txXfrm>
        <a:off x="4090839" y="3925530"/>
        <a:ext cx="3723012" cy="1683859"/>
      </dsp:txXfrm>
    </dsp:sp>
    <dsp:sp modelId="{1292E65E-BE7D-44B3-89E3-72FC13E19AD3}">
      <dsp:nvSpPr>
        <dsp:cNvPr id="0" name=""/>
        <dsp:cNvSpPr/>
      </dsp:nvSpPr>
      <dsp:spPr>
        <a:xfrm>
          <a:off x="2257116" y="3925530"/>
          <a:ext cx="1667020" cy="16838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903EC-34FC-452A-899B-25519173EFC1}">
      <dsp:nvSpPr>
        <dsp:cNvPr id="0" name=""/>
        <dsp:cNvSpPr/>
      </dsp:nvSpPr>
      <dsp:spPr>
        <a:xfrm>
          <a:off x="843689" y="0"/>
          <a:ext cx="9561818" cy="4351338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60444-34E3-4F98-9B86-D2ED895FABC2}">
      <dsp:nvSpPr>
        <dsp:cNvPr id="0" name=""/>
        <dsp:cNvSpPr/>
      </dsp:nvSpPr>
      <dsp:spPr>
        <a:xfrm>
          <a:off x="137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1900-1920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Poklicno usmerjanje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80497" y="1385761"/>
        <a:ext cx="1485463" cy="1579815"/>
      </dsp:txXfrm>
    </dsp:sp>
    <dsp:sp modelId="{BEE205A7-1EDE-4E03-8B86-1DD1D230484E}">
      <dsp:nvSpPr>
        <dsp:cNvPr id="0" name=""/>
        <dsp:cNvSpPr/>
      </dsp:nvSpPr>
      <dsp:spPr>
        <a:xfrm>
          <a:off x="1920685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1920 – 1940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Učiteljsko usmerjanje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2001045" y="1385761"/>
        <a:ext cx="1485463" cy="1579815"/>
      </dsp:txXfrm>
    </dsp:sp>
    <dsp:sp modelId="{D615DF70-9ED3-401F-BC8E-7E50083F36C5}">
      <dsp:nvSpPr>
        <dsp:cNvPr id="0" name=""/>
        <dsp:cNvSpPr/>
      </dsp:nvSpPr>
      <dsp:spPr>
        <a:xfrm>
          <a:off x="3841233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1940 – 1970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Plasiranje na delovna mesta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3921593" y="1385761"/>
        <a:ext cx="1485463" cy="1579815"/>
      </dsp:txXfrm>
    </dsp:sp>
    <dsp:sp modelId="{1D35DCDD-8F82-4247-87C2-A4FFD25D123F}">
      <dsp:nvSpPr>
        <dsp:cNvPr id="0" name=""/>
        <dsp:cNvSpPr/>
      </dsp:nvSpPr>
      <dsp:spPr>
        <a:xfrm>
          <a:off x="5761780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1970 – 1990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Karierno svetovanje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5842140" y="1385761"/>
        <a:ext cx="1485463" cy="1579815"/>
      </dsp:txXfrm>
    </dsp:sp>
    <dsp:sp modelId="{09A53BBC-E29C-4BBC-9DEB-1237239A9153}">
      <dsp:nvSpPr>
        <dsp:cNvPr id="0" name=""/>
        <dsp:cNvSpPr/>
      </dsp:nvSpPr>
      <dsp:spPr>
        <a:xfrm>
          <a:off x="7682328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1990 – 2010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Profesionalno mreženje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7762688" y="1385761"/>
        <a:ext cx="1485463" cy="1579815"/>
      </dsp:txXfrm>
    </dsp:sp>
    <dsp:sp modelId="{EF179439-2334-45B4-8D9D-25952B9CD429}">
      <dsp:nvSpPr>
        <dsp:cNvPr id="0" name=""/>
        <dsp:cNvSpPr/>
      </dsp:nvSpPr>
      <dsp:spPr>
        <a:xfrm>
          <a:off x="9602876" y="1305401"/>
          <a:ext cx="164618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2010 – 2030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latin typeface="Garamond" panose="02020404030301010803" pitchFamily="18" charset="0"/>
            </a:rPr>
            <a:t>Povezave in skupnosti</a:t>
          </a:r>
          <a:endParaRPr lang="sl-SI" sz="2000" kern="1200" dirty="0">
            <a:latin typeface="Garamond" panose="02020404030301010803" pitchFamily="18" charset="0"/>
          </a:endParaRPr>
        </a:p>
      </dsp:txBody>
      <dsp:txXfrm>
        <a:off x="9683236" y="1385761"/>
        <a:ext cx="1485463" cy="1579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24816-806A-4345-B2C4-5735E319EF3B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30F35-14EC-4A44-93C7-91A08AFA48B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925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Evolucija kariernih centrov v visokem šolstvu </a:t>
            </a:r>
          </a:p>
          <a:p>
            <a:pPr marL="0" indent="0">
              <a:buNone/>
            </a:pPr>
            <a:r>
              <a:rPr lang="sl-SI" dirty="0" smtClean="0"/>
              <a:t>Kateri študij izbrati? Več 100 študijskih programov v Sloveniji </a:t>
            </a:r>
          </a:p>
          <a:p>
            <a:pPr marL="0" indent="0">
              <a:buNone/>
            </a:pPr>
            <a:r>
              <a:rPr lang="sl-SI" dirty="0" smtClean="0"/>
              <a:t>Kaj študirati, da se boom lahko zaposlil? Novi poklici, poklici prihodnosti/izginjajoči poklici.</a:t>
            </a:r>
          </a:p>
          <a:p>
            <a:pPr marL="0" indent="0">
              <a:buNone/>
            </a:pPr>
            <a:r>
              <a:rPr lang="sl-SI" dirty="0" smtClean="0"/>
              <a:t>Kariera, ki mi je pisana  na kožo … (sreča, zdrava pamet, odpornost) </a:t>
            </a:r>
          </a:p>
          <a:p>
            <a:pPr marL="0" indent="0">
              <a:buNone/>
            </a:pPr>
            <a:r>
              <a:rPr lang="sl-SI" dirty="0" smtClean="0"/>
              <a:t>Pričakovanja univerze, delodajalcev, širše družbe</a:t>
            </a:r>
          </a:p>
          <a:p>
            <a:pPr marL="0" indent="0">
              <a:buNone/>
            </a:pPr>
            <a:r>
              <a:rPr lang="sl-SI" dirty="0" smtClean="0"/>
              <a:t>Spretnosti za 21. stoletje?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30F35-14EC-4A44-93C7-91A08AFA48BA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708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5959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065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1670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2804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021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1861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4197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6997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5778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4574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189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dirty="0" smtClean="0"/>
              <a:t>22.10.2018</a:t>
            </a:r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dirty="0" smtClean="0"/>
              <a:t>Integracija storitev KC in KA na UL</a:t>
            </a:r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24278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2820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7803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696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632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663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873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41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481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98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279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30913-E1DB-4D42-8D00-620E64CCC33D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DEBE9-0D5A-43B2-89EC-2513F1E8EC3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771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E9D6F-9700-437F-B797-718AD66A02E5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F2B8-7574-429E-A69E-1B05385965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181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alumniul.online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arbara.baraga@uni-lj.si" TargetMode="External"/><Relationship Id="rId2" Type="http://schemas.openxmlformats.org/officeDocument/2006/relationships/hyperlink" Target="mailto:maja.dizdarevic@uni-lj.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74142" y="1716723"/>
            <a:ext cx="9144000" cy="2387600"/>
          </a:xfrm>
        </p:spPr>
        <p:txBody>
          <a:bodyPr>
            <a:noAutofit/>
          </a:bodyPr>
          <a:lstStyle/>
          <a:p>
            <a:r>
              <a:rPr lang="sl-SI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Integracija storitev karierne orientacije in odnosov z </a:t>
            </a:r>
            <a:r>
              <a:rPr lang="sl-SI" sz="4000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alumni</a:t>
            </a:r>
            <a:r>
              <a:rPr lang="sl-SI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kot primer dobre prakse Univerze v Ljubljani</a:t>
            </a:r>
            <a:endParaRPr lang="sl-SI" sz="40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22248" y="5010214"/>
            <a:ext cx="9144000" cy="1655762"/>
          </a:xfrm>
        </p:spPr>
        <p:txBody>
          <a:bodyPr/>
          <a:lstStyle/>
          <a:p>
            <a:pPr algn="l"/>
            <a:r>
              <a:rPr lang="sl-SI" dirty="0" smtClean="0">
                <a:latin typeface="Garamond" panose="02020404030301010803" pitchFamily="18" charset="0"/>
              </a:rPr>
              <a:t>Maja Dizdarević</a:t>
            </a:r>
          </a:p>
          <a:p>
            <a:pPr algn="l"/>
            <a:r>
              <a:rPr lang="sl-SI" dirty="0" smtClean="0">
                <a:latin typeface="Garamond" panose="02020404030301010803" pitchFamily="18" charset="0"/>
              </a:rPr>
              <a:t>Barbara Baraga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Oktober, 2018</a:t>
            </a:r>
            <a:endParaRPr lang="sl-SI" dirty="0">
              <a:latin typeface="Garamond" panose="02020404030301010803" pitchFamily="18" charset="0"/>
            </a:endParaRPr>
          </a:p>
        </p:txBody>
      </p:sp>
      <p:pic>
        <p:nvPicPr>
          <p:cNvPr id="4" name="Picture 3" descr="logotipi vsi trije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174" b="40424"/>
          <a:stretch/>
        </p:blipFill>
        <p:spPr bwMode="auto">
          <a:xfrm>
            <a:off x="6346142" y="329342"/>
            <a:ext cx="2932940" cy="74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ipi vsi trije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83" t="7557" r="1014" b="28283"/>
          <a:stretch/>
        </p:blipFill>
        <p:spPr bwMode="auto">
          <a:xfrm>
            <a:off x="9473184" y="236094"/>
            <a:ext cx="2337262" cy="95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logotipi vsi trije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2" r="35931"/>
          <a:stretch/>
        </p:blipFill>
        <p:spPr bwMode="auto">
          <a:xfrm>
            <a:off x="193697" y="0"/>
            <a:ext cx="2019152" cy="164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4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  <a:latin typeface="Garamond" panose="02020404030301010803" pitchFamily="18" charset="0"/>
              </a:rPr>
              <a:t>Karierni centri na Univerzi v Ljubljani </a:t>
            </a:r>
            <a:endParaRPr lang="sl-SI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247196" y="1257300"/>
            <a:ext cx="6172200" cy="48273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l-SI" sz="2200" dirty="0" smtClean="0">
                <a:latin typeface="Garamond" panose="02020404030301010803" pitchFamily="18" charset="0"/>
              </a:rPr>
              <a:t>Ciljna skupina: študenti, dijaki, delodajalci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Individualna svetovanja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Po spretnosti za 21. stoletje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Digitalno informiranje (splet, e-novice, socialna omrežja, </a:t>
            </a:r>
            <a:r>
              <a:rPr lang="sl-SI" sz="2200" dirty="0" err="1" smtClean="0">
                <a:latin typeface="Garamond" panose="02020404030301010803" pitchFamily="18" charset="0"/>
              </a:rPr>
              <a:t>webinarji</a:t>
            </a:r>
            <a:r>
              <a:rPr lang="sl-SI" sz="2200" dirty="0" smtClean="0">
                <a:latin typeface="Garamond" panose="02020404030301010803" pitchFamily="18" charset="0"/>
              </a:rPr>
              <a:t>, klepetalnica) </a:t>
            </a:r>
          </a:p>
          <a:p>
            <a:pPr algn="just"/>
            <a:r>
              <a:rPr lang="sl-SI" sz="2200" dirty="0" err="1" smtClean="0">
                <a:latin typeface="Garamond" panose="02020404030301010803" pitchFamily="18" charset="0"/>
              </a:rPr>
              <a:t>Mreženjski</a:t>
            </a:r>
            <a:r>
              <a:rPr lang="sl-SI" sz="2200" dirty="0" smtClean="0">
                <a:latin typeface="Garamond" panose="02020404030301010803" pitchFamily="18" charset="0"/>
              </a:rPr>
              <a:t> dogodki z delodajalci, predstavitve kariernih poti </a:t>
            </a:r>
            <a:r>
              <a:rPr lang="sl-SI" sz="2200" dirty="0" err="1" smtClean="0">
                <a:latin typeface="Garamond" panose="02020404030301010803" pitchFamily="18" charset="0"/>
              </a:rPr>
              <a:t>alumnov</a:t>
            </a:r>
            <a:r>
              <a:rPr lang="sl-SI" sz="2200" dirty="0" smtClean="0">
                <a:latin typeface="Garamond" panose="02020404030301010803" pitchFamily="18" charset="0"/>
              </a:rPr>
              <a:t>  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Večji tematski dogodki 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Strokovna srečanja in posveti s šolskimi svetovalnimi delavci, delodajalci, zaposlenimi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Tutorstvo</a:t>
            </a:r>
          </a:p>
          <a:p>
            <a:pPr algn="just"/>
            <a:r>
              <a:rPr lang="sl-SI" sz="2200" dirty="0" smtClean="0">
                <a:latin typeface="Garamond" panose="02020404030301010803" pitchFamily="18" charset="0"/>
              </a:rPr>
              <a:t>Svetovanja delodajalcem, zaposlenim idr.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Ustanovitev: 2008</a:t>
            </a:r>
          </a:p>
          <a:p>
            <a:endParaRPr lang="sl-SI" dirty="0" smtClean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2015 – avg. 2018: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13+1 FTE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26 članic </a:t>
            </a:r>
          </a:p>
          <a:p>
            <a:endParaRPr lang="sl-SI" dirty="0" smtClean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Več kot:</a:t>
            </a:r>
          </a:p>
          <a:p>
            <a:r>
              <a:rPr lang="sl-SI" dirty="0">
                <a:latin typeface="Garamond" panose="02020404030301010803" pitchFamily="18" charset="0"/>
              </a:rPr>
              <a:t>9</a:t>
            </a:r>
            <a:r>
              <a:rPr lang="sl-SI" dirty="0" smtClean="0">
                <a:latin typeface="Garamond" panose="02020404030301010803" pitchFamily="18" charset="0"/>
              </a:rPr>
              <a:t>00 delavnic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27.000 udeležencev (študentov)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3.200 udeležencev (dijakov)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500 delodajalcev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40.000 naročnikov na novice</a:t>
            </a:r>
          </a:p>
        </p:txBody>
      </p:sp>
    </p:spTree>
    <p:extLst>
      <p:ext uri="{BB962C8B-B14F-4D97-AF65-F5344CB8AC3E}">
        <p14:creationId xmlns:p14="http://schemas.microsoft.com/office/powerpoint/2010/main" val="2925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  <a:latin typeface="Garamond" panose="02020404030301010803" pitchFamily="18" charset="0"/>
              </a:rPr>
              <a:t>Mreža klubov </a:t>
            </a:r>
            <a:r>
              <a:rPr lang="sl-SI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alumnov</a:t>
            </a:r>
            <a:r>
              <a:rPr lang="sl-SI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 na Univerzi v Ljubljani </a:t>
            </a:r>
            <a:endParaRPr lang="sl-SI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72110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l-SI" dirty="0" smtClean="0">
                <a:latin typeface="Garamond" panose="02020404030301010803" pitchFamily="18" charset="0"/>
              </a:rPr>
              <a:t>Ciljne skupine:</a:t>
            </a:r>
          </a:p>
          <a:p>
            <a:pPr>
              <a:buFontTx/>
              <a:buChar char="-"/>
            </a:pPr>
            <a:r>
              <a:rPr lang="sl-SI" dirty="0" smtClean="0">
                <a:latin typeface="Garamond" panose="02020404030301010803" pitchFamily="18" charset="0"/>
              </a:rPr>
              <a:t>Študenti zadnjih letnikov</a:t>
            </a:r>
          </a:p>
          <a:p>
            <a:pPr>
              <a:buFontTx/>
              <a:buChar char="-"/>
            </a:pPr>
            <a:r>
              <a:rPr lang="sl-SI" dirty="0" smtClean="0">
                <a:latin typeface="Garamond" panose="02020404030301010803" pitchFamily="18" charset="0"/>
              </a:rPr>
              <a:t>Mladi alumni</a:t>
            </a:r>
          </a:p>
          <a:p>
            <a:pPr>
              <a:buFontTx/>
              <a:buChar char="-"/>
            </a:pPr>
            <a:r>
              <a:rPr lang="sl-SI" dirty="0" smtClean="0">
                <a:latin typeface="Garamond" panose="02020404030301010803" pitchFamily="18" charset="0"/>
              </a:rPr>
              <a:t>Aktivni alumni</a:t>
            </a:r>
          </a:p>
          <a:p>
            <a:pPr>
              <a:buFontTx/>
              <a:buChar char="-"/>
            </a:pPr>
            <a:r>
              <a:rPr lang="sl-SI" dirty="0" smtClean="0">
                <a:latin typeface="Garamond" panose="02020404030301010803" pitchFamily="18" charset="0"/>
              </a:rPr>
              <a:t>Upokojeni alumni</a:t>
            </a:r>
          </a:p>
          <a:p>
            <a:pPr marL="0" indent="0">
              <a:buNone/>
            </a:pPr>
            <a:endParaRPr lang="sl-SI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sl-SI" dirty="0" smtClean="0">
                <a:latin typeface="Garamond" panose="02020404030301010803" pitchFamily="18" charset="0"/>
              </a:rPr>
              <a:t>Storitve: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Skrb za razvoj področja.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Prenos znanja (Mentorski sistem, Prenos dobrih praks na vodje posameznih klubov in na članice UL)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Informiranje o dosežkih in promocija (spletna stran, družbena omrežja, spletni portal, redni e-</a:t>
            </a:r>
            <a:r>
              <a:rPr lang="sl-SI" dirty="0" err="1" smtClean="0">
                <a:latin typeface="Garamond" panose="02020404030301010803" pitchFamily="18" charset="0"/>
              </a:rPr>
              <a:t>novičnik</a:t>
            </a:r>
            <a:r>
              <a:rPr lang="sl-SI" dirty="0" smtClean="0">
                <a:latin typeface="Garamond" panose="02020404030301010803" pitchFamily="18" charset="0"/>
              </a:rPr>
              <a:t>)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Ugodnosti za alumne (izobraževalne in kulturne ustanove)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Objava prostih delovnih mest, pripravništev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Povezovanje posameznikov</a:t>
            </a:r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  <a:hlinkClick r:id="rId2" action="ppaction://hlinkfile"/>
              </a:rPr>
              <a:t>Spletni portal</a:t>
            </a:r>
            <a:endParaRPr lang="sl-SI" dirty="0" smtClean="0">
              <a:latin typeface="Garamond" panose="02020404030301010803" pitchFamily="18" charset="0"/>
            </a:endParaRP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2017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1 FTE</a:t>
            </a:r>
          </a:p>
          <a:p>
            <a:endParaRPr lang="sl-SI" dirty="0" smtClean="0">
              <a:latin typeface="Garamond" panose="02020404030301010803" pitchFamily="18" charset="0"/>
            </a:endParaRPr>
          </a:p>
          <a:p>
            <a:endParaRPr lang="sl-SI" dirty="0">
              <a:latin typeface="Garamond" panose="02020404030301010803" pitchFamily="18" charset="0"/>
            </a:endParaRPr>
          </a:p>
          <a:p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26 članic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51 klubov </a:t>
            </a:r>
            <a:r>
              <a:rPr lang="sl-SI" dirty="0" err="1" smtClean="0">
                <a:latin typeface="Garamond" panose="02020404030301010803" pitchFamily="18" charset="0"/>
              </a:rPr>
              <a:t>alumnov</a:t>
            </a:r>
            <a:r>
              <a:rPr lang="sl-SI" dirty="0" smtClean="0">
                <a:latin typeface="Garamond" panose="02020404030301010803" pitchFamily="18" charset="0"/>
              </a:rPr>
              <a:t>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Skoraj 2.100 članov skupnosti</a:t>
            </a:r>
          </a:p>
        </p:txBody>
      </p:sp>
    </p:spTree>
    <p:extLst>
      <p:ext uri="{BB962C8B-B14F-4D97-AF65-F5344CB8AC3E}">
        <p14:creationId xmlns:p14="http://schemas.microsoft.com/office/powerpoint/2010/main" val="10837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9610" y="3262962"/>
            <a:ext cx="1904999" cy="414521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Garamond" panose="02020404030301010803" pitchFamily="18" charset="0"/>
              </a:rPr>
              <a:t>Razlogi</a:t>
            </a:r>
            <a:endParaRPr lang="sl-SI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0576010"/>
              </p:ext>
            </p:extLst>
          </p:nvPr>
        </p:nvGraphicFramePr>
        <p:xfrm>
          <a:off x="1922110" y="779645"/>
          <a:ext cx="10070968" cy="5611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8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998" y="359352"/>
            <a:ext cx="11363914" cy="1325563"/>
          </a:xfrm>
        </p:spPr>
        <p:txBody>
          <a:bodyPr>
            <a:normAutofit/>
          </a:bodyPr>
          <a:lstStyle/>
          <a:p>
            <a:r>
              <a:rPr lang="sl-SI" sz="3500" b="1" dirty="0" smtClean="0">
                <a:latin typeface="Garamond" panose="02020404030301010803" pitchFamily="18" charset="0"/>
              </a:rPr>
              <a:t>Evolucija storitev VKO v visokem šolstvu</a:t>
            </a:r>
            <a:r>
              <a:rPr lang="sl-SI" sz="3500" dirty="0" smtClean="0">
                <a:latin typeface="Garamond" panose="02020404030301010803" pitchFamily="18" charset="0"/>
              </a:rPr>
              <a:t> (na primeru ZDA)</a:t>
            </a:r>
            <a:endParaRPr lang="sl-SI" sz="3500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/>
          </p:nvPr>
        </p:nvGraphicFramePr>
        <p:xfrm>
          <a:off x="504998" y="1825625"/>
          <a:ext cx="1124919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13764" y="6317673"/>
            <a:ext cx="7832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>
                <a:latin typeface="Garamond" panose="02020404030301010803" pitchFamily="18" charset="0"/>
              </a:rPr>
              <a:t>Vir: </a:t>
            </a:r>
            <a:r>
              <a:rPr lang="sl-SI" sz="2000" dirty="0" err="1" smtClean="0">
                <a:latin typeface="Garamond" panose="02020404030301010803" pitchFamily="18" charset="0"/>
              </a:rPr>
              <a:t>Dey</a:t>
            </a:r>
            <a:r>
              <a:rPr lang="sl-SI" sz="2000" dirty="0" smtClean="0">
                <a:latin typeface="Garamond" panose="02020404030301010803" pitchFamily="18" charset="0"/>
              </a:rPr>
              <a:t> &amp; </a:t>
            </a:r>
            <a:r>
              <a:rPr lang="sl-SI" sz="2000" dirty="0" err="1" smtClean="0">
                <a:latin typeface="Garamond" panose="02020404030301010803" pitchFamily="18" charset="0"/>
              </a:rPr>
              <a:t>Cruzvergara</a:t>
            </a:r>
            <a:r>
              <a:rPr lang="sl-SI" sz="2000" dirty="0" smtClean="0">
                <a:latin typeface="Garamond" panose="02020404030301010803" pitchFamily="18" charset="0"/>
              </a:rPr>
              <a:t>, 2014</a:t>
            </a:r>
            <a:endParaRPr lang="sl-SI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Organizacijski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latin typeface="Garamond" panose="02020404030301010803" pitchFamily="18" charset="0"/>
              </a:rPr>
              <a:t>Študenti </a:t>
            </a:r>
            <a:endParaRPr lang="sl-SI" sz="3200" dirty="0">
              <a:latin typeface="Garamond" panose="02020404030301010803" pitchFamily="18" charset="0"/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Karierne poti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Zaposlitvene možnosti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Osebni pristop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Realno delovno okolje 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>
                <a:latin typeface="Garamond" panose="02020404030301010803" pitchFamily="18" charset="0"/>
              </a:rPr>
              <a:t>Alumni</a:t>
            </a:r>
            <a:r>
              <a:rPr lang="sl-SI" sz="3200" dirty="0" smtClean="0">
                <a:latin typeface="Garamond" panose="02020404030301010803" pitchFamily="18" charset="0"/>
              </a:rPr>
              <a:t> </a:t>
            </a:r>
            <a:endParaRPr lang="sl-SI" sz="3200" dirty="0">
              <a:latin typeface="Garamond" panose="02020404030301010803" pitchFamily="18" charset="0"/>
            </a:endParaRP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75% želi pomagati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Odlične zgodbe o uspehu</a:t>
            </a:r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Bitka za talente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Novosti iz stroke</a:t>
            </a:r>
            <a:endParaRPr lang="sl-SI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2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Izvedba v praksi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Srečanja z </a:t>
            </a:r>
            <a:r>
              <a:rPr lang="sl-SI" dirty="0" err="1" smtClean="0">
                <a:latin typeface="Garamond" panose="02020404030301010803" pitchFamily="18" charset="0"/>
              </a:rPr>
              <a:t>alumni</a:t>
            </a:r>
            <a:r>
              <a:rPr lang="sl-SI" dirty="0" smtClean="0">
                <a:latin typeface="Garamond" panose="02020404030301010803" pitchFamily="18" charset="0"/>
              </a:rPr>
              <a:t> in predstavitev njihovih zanimivih zgodb 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Dogodki: </a:t>
            </a:r>
            <a:r>
              <a:rPr lang="sl-SI" dirty="0" err="1" smtClean="0">
                <a:latin typeface="Garamond" panose="02020404030301010803" pitchFamily="18" charset="0"/>
              </a:rPr>
              <a:t>Informativa</a:t>
            </a:r>
            <a:r>
              <a:rPr lang="sl-SI" dirty="0" smtClean="0">
                <a:latin typeface="Garamond" panose="02020404030301010803" pitchFamily="18" charset="0"/>
              </a:rPr>
              <a:t>, Karierni dnevi/karierne poti …  </a:t>
            </a:r>
            <a:endParaRPr lang="sl-SI" dirty="0">
              <a:latin typeface="Garamond" panose="02020404030301010803" pitchFamily="18" charset="0"/>
            </a:endParaRPr>
          </a:p>
          <a:p>
            <a:pPr lvl="0"/>
            <a:r>
              <a:rPr lang="sl-SI" dirty="0" smtClean="0">
                <a:latin typeface="Garamond" panose="02020404030301010803" pitchFamily="18" charset="0"/>
              </a:rPr>
              <a:t>Obiski študentov v realna delovna okolja</a:t>
            </a:r>
          </a:p>
          <a:p>
            <a:r>
              <a:rPr lang="sl-SI" dirty="0" smtClean="0">
                <a:latin typeface="Garamond" panose="02020404030301010803" pitchFamily="18" charset="0"/>
              </a:rPr>
              <a:t>Karierne priložnosti: študentsko delo, seminarske, diplomske idr. naloge, „senčenje“, zaposlitev </a:t>
            </a:r>
          </a:p>
          <a:p>
            <a:pPr lvl="0"/>
            <a:r>
              <a:rPr lang="sl-SI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Video zgodbe in nasveti  </a:t>
            </a:r>
            <a:endParaRPr lang="sl-SI" dirty="0">
              <a:solidFill>
                <a:schemeClr val="bg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0"/>
            <a:r>
              <a:rPr lang="sl-SI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Mentorstvo  </a:t>
            </a:r>
            <a:endParaRPr lang="sl-SI" dirty="0">
              <a:solidFill>
                <a:schemeClr val="bg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Kontakt 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latin typeface="Garamond" panose="02020404030301010803" pitchFamily="18" charset="0"/>
              </a:rPr>
              <a:t>Maja Dizdarević </a:t>
            </a:r>
          </a:p>
          <a:p>
            <a:pPr marL="457200" lvl="1" indent="0">
              <a:buNone/>
            </a:pPr>
            <a:r>
              <a:rPr lang="sl-SI" dirty="0">
                <a:latin typeface="Garamond" panose="02020404030301010803" pitchFamily="18" charset="0"/>
              </a:rPr>
              <a:t>E – naslov</a:t>
            </a:r>
            <a:r>
              <a:rPr lang="sl-SI" dirty="0" smtClean="0">
                <a:latin typeface="Garamond" panose="02020404030301010803" pitchFamily="18" charset="0"/>
              </a:rPr>
              <a:t>: </a:t>
            </a:r>
            <a:r>
              <a:rPr lang="sl-SI" dirty="0" smtClean="0">
                <a:latin typeface="Garamond" panose="02020404030301010803" pitchFamily="18" charset="0"/>
                <a:hlinkClick r:id="rId2"/>
              </a:rPr>
              <a:t>maja.dizdarevic@uni-lj.si</a:t>
            </a:r>
            <a:r>
              <a:rPr lang="sl-SI" dirty="0" smtClean="0">
                <a:latin typeface="Garamond" panose="02020404030301010803" pitchFamily="18" charset="0"/>
              </a:rPr>
              <a:t>  </a:t>
            </a:r>
            <a:endParaRPr lang="sl-SI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sl-SI" dirty="0">
                <a:latin typeface="Garamond" panose="02020404030301010803" pitchFamily="18" charset="0"/>
              </a:rPr>
              <a:t>Telefon: </a:t>
            </a:r>
            <a:r>
              <a:rPr lang="sl-SI" dirty="0" smtClean="0">
                <a:latin typeface="Garamond" panose="02020404030301010803" pitchFamily="18" charset="0"/>
              </a:rPr>
              <a:t>01 2418 685</a:t>
            </a:r>
            <a:endParaRPr lang="sl-SI" dirty="0">
              <a:latin typeface="Garamond" panose="02020404030301010803" pitchFamily="18" charset="0"/>
            </a:endParaRPr>
          </a:p>
          <a:p>
            <a:endParaRPr lang="sl-SI" dirty="0" smtClean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Barbara Baraga </a:t>
            </a:r>
          </a:p>
          <a:p>
            <a:pPr marL="457200" lvl="1" indent="0">
              <a:buNone/>
            </a:pPr>
            <a:r>
              <a:rPr lang="sl-SI" dirty="0" smtClean="0">
                <a:latin typeface="Garamond" panose="02020404030301010803" pitchFamily="18" charset="0"/>
              </a:rPr>
              <a:t>E – naslov: </a:t>
            </a:r>
            <a:r>
              <a:rPr lang="sl-SI" dirty="0" smtClean="0">
                <a:latin typeface="Garamond" panose="02020404030301010803" pitchFamily="18" charset="0"/>
                <a:hlinkClick r:id="rId3"/>
              </a:rPr>
              <a:t>barbara.baraga@uni-lj.si</a:t>
            </a:r>
            <a:r>
              <a:rPr lang="sl-SI" dirty="0" smtClean="0">
                <a:latin typeface="Garamond" panose="02020404030301010803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sl-SI" dirty="0" smtClean="0">
                <a:latin typeface="Garamond" panose="02020404030301010803" pitchFamily="18" charset="0"/>
              </a:rPr>
              <a:t>Telefon: 01 2418 658 </a:t>
            </a:r>
          </a:p>
        </p:txBody>
      </p:sp>
    </p:spTree>
    <p:extLst>
      <p:ext uri="{BB962C8B-B14F-4D97-AF65-F5344CB8AC3E}">
        <p14:creationId xmlns:p14="http://schemas.microsoft.com/office/powerpoint/2010/main" val="12888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451</Words>
  <Application>Microsoft Office PowerPoint</Application>
  <PresentationFormat>Po meri</PresentationFormat>
  <Paragraphs>108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8</vt:i4>
      </vt:variant>
    </vt:vector>
  </HeadingPairs>
  <TitlesOfParts>
    <vt:vector size="10" baseType="lpstr">
      <vt:lpstr>Officeova tema</vt:lpstr>
      <vt:lpstr>Načrt po meri</vt:lpstr>
      <vt:lpstr>Integracija storitev karierne orientacije in odnosov z alumni kot primer dobre prakse Univerze v Ljubljani</vt:lpstr>
      <vt:lpstr>Karierni centri na Univerzi v Ljubljani </vt:lpstr>
      <vt:lpstr>Mreža klubov alumnov  na Univerzi v Ljubljani </vt:lpstr>
      <vt:lpstr>Razlogi</vt:lpstr>
      <vt:lpstr>Evolucija storitev VKO v visokem šolstvu (na primeru ZDA)</vt:lpstr>
      <vt:lpstr>Organizacijski</vt:lpstr>
      <vt:lpstr>Izvedba v praksi</vt:lpstr>
      <vt:lpstr>Kontakt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Dizdarević, Maja</dc:creator>
  <cp:lastModifiedBy>Staša Bučar-Markič</cp:lastModifiedBy>
  <cp:revision>25</cp:revision>
  <dcterms:created xsi:type="dcterms:W3CDTF">2018-10-20T05:27:48Z</dcterms:created>
  <dcterms:modified xsi:type="dcterms:W3CDTF">2018-10-24T09:40:14Z</dcterms:modified>
</cp:coreProperties>
</file>