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5" r:id="rId3"/>
    <p:sldMasterId id="2147483687" r:id="rId4"/>
  </p:sldMasterIdLst>
  <p:notesMasterIdLst>
    <p:notesMasterId r:id="rId21"/>
  </p:notesMasterIdLst>
  <p:handoutMasterIdLst>
    <p:handoutMasterId r:id="rId22"/>
  </p:handoutMasterIdLst>
  <p:sldIdLst>
    <p:sldId id="272" r:id="rId5"/>
    <p:sldId id="268" r:id="rId6"/>
    <p:sldId id="276" r:id="rId7"/>
    <p:sldId id="269" r:id="rId8"/>
    <p:sldId id="260" r:id="rId9"/>
    <p:sldId id="275" r:id="rId10"/>
    <p:sldId id="274" r:id="rId11"/>
    <p:sldId id="273" r:id="rId12"/>
    <p:sldId id="277" r:id="rId13"/>
    <p:sldId id="270" r:id="rId14"/>
    <p:sldId id="261" r:id="rId15"/>
    <p:sldId id="278" r:id="rId16"/>
    <p:sldId id="296" r:id="rId17"/>
    <p:sldId id="298" r:id="rId18"/>
    <p:sldId id="256" r:id="rId19"/>
    <p:sldId id="262" r:id="rId20"/>
  </p:sldIdLst>
  <p:sldSz cx="9144000" cy="6858000" type="screen4x3"/>
  <p:notesSz cx="6797675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4B7F2D8-2794-474F-AB45-BB3FDB0CECDF}">
          <p14:sldIdLst>
            <p14:sldId id="272"/>
            <p14:sldId id="268"/>
            <p14:sldId id="276"/>
            <p14:sldId id="269"/>
            <p14:sldId id="260"/>
            <p14:sldId id="275"/>
            <p14:sldId id="274"/>
            <p14:sldId id="273"/>
            <p14:sldId id="277"/>
            <p14:sldId id="270"/>
            <p14:sldId id="261"/>
            <p14:sldId id="278"/>
            <p14:sldId id="296"/>
            <p14:sldId id="298"/>
            <p14:sldId id="256"/>
          </p14:sldIdLst>
        </p14:section>
        <p14:section name="Untitled Section" id="{620363BE-1202-4969-A0FA-685BF12B26A3}">
          <p14:sldIdLst>
            <p14:sldId id="26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86" d="100"/>
          <a:sy n="86" d="100"/>
        </p:scale>
        <p:origin x="124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3228" y="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151340-BF11-48A2-97B5-D280C49BFAA7}" type="doc">
      <dgm:prSet loTypeId="urn:microsoft.com/office/officeart/2011/layout/CircleProcess" loCatId="process" qsTypeId="urn:microsoft.com/office/officeart/2005/8/quickstyle/simple1" qsCatId="simple" csTypeId="urn:microsoft.com/office/officeart/2005/8/colors/colorful1" csCatId="colorful" phldr="1"/>
      <dgm:spPr/>
    </dgm:pt>
    <dgm:pt modelId="{8E34E963-9CC0-42E7-A0AC-30D34D576E66}">
      <dgm:prSet phldrT="[Text]" custT="1"/>
      <dgm:spPr>
        <a:xfrm>
          <a:off x="507160" y="1343649"/>
          <a:ext cx="1565683" cy="1565681"/>
        </a:xfrm>
        <a:prstGeom prst="ellipse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en-US" sz="1120" baseline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Self-awareness</a:t>
          </a:r>
        </a:p>
      </dgm:t>
    </dgm:pt>
    <dgm:pt modelId="{C997D2EA-0617-4365-8719-85EC0E698CB0}" type="parTrans" cxnId="{B52994AD-586A-4E5C-B88D-F96C413C162B}">
      <dgm:prSet/>
      <dgm:spPr/>
      <dgm:t>
        <a:bodyPr/>
        <a:lstStyle/>
        <a:p>
          <a:pPr algn="ctr"/>
          <a:endParaRPr lang="en-US"/>
        </a:p>
      </dgm:t>
    </dgm:pt>
    <dgm:pt modelId="{F9D4CE0E-2D4B-489F-95BA-380CB1B5BEDC}" type="sibTrans" cxnId="{B52994AD-586A-4E5C-B88D-F96C413C162B}">
      <dgm:prSet/>
      <dgm:spPr/>
      <dgm:t>
        <a:bodyPr/>
        <a:lstStyle/>
        <a:p>
          <a:pPr algn="ctr"/>
          <a:endParaRPr lang="en-US"/>
        </a:p>
      </dgm:t>
    </dgm:pt>
    <dgm:pt modelId="{5B062C43-BC7F-442C-AB6B-24302CE8A7F0}">
      <dgm:prSet phldrT="[Text]"/>
      <dgm:spPr>
        <a:xfrm>
          <a:off x="2211630" y="1387191"/>
          <a:ext cx="1565683" cy="1565681"/>
        </a:xfrm>
        <a:prstGeom prst="ellipse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Information about professions</a:t>
          </a:r>
        </a:p>
      </dgm:t>
    </dgm:pt>
    <dgm:pt modelId="{2441B3F3-750D-40CA-8697-D06816A76305}" type="parTrans" cxnId="{CF019373-8A43-4DCC-A9B0-8AC71E2892A6}">
      <dgm:prSet/>
      <dgm:spPr/>
      <dgm:t>
        <a:bodyPr/>
        <a:lstStyle/>
        <a:p>
          <a:pPr algn="ctr"/>
          <a:endParaRPr lang="en-US"/>
        </a:p>
      </dgm:t>
    </dgm:pt>
    <dgm:pt modelId="{A075269C-535C-407A-9A36-0D679885F142}" type="sibTrans" cxnId="{CF019373-8A43-4DCC-A9B0-8AC71E2892A6}">
      <dgm:prSet/>
      <dgm:spPr/>
      <dgm:t>
        <a:bodyPr/>
        <a:lstStyle/>
        <a:p>
          <a:pPr algn="ctr"/>
          <a:endParaRPr lang="en-US"/>
        </a:p>
      </dgm:t>
    </dgm:pt>
    <dgm:pt modelId="{A4F6BBF1-207F-4FE1-BE4E-E105E2689A3E}">
      <dgm:prSet phldrT="[Text]"/>
      <dgm:spPr>
        <a:xfrm>
          <a:off x="3945129" y="1387191"/>
          <a:ext cx="1565683" cy="1565681"/>
        </a:xfrm>
        <a:prstGeom prst="ellipse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Education possibilities</a:t>
          </a:r>
        </a:p>
      </dgm:t>
    </dgm:pt>
    <dgm:pt modelId="{D59411F0-3CE4-42BB-8493-1E03C7B9437B}" type="parTrans" cxnId="{5AEE5D20-886B-419D-8760-739987798CD4}">
      <dgm:prSet/>
      <dgm:spPr/>
      <dgm:t>
        <a:bodyPr/>
        <a:lstStyle/>
        <a:p>
          <a:pPr algn="ctr"/>
          <a:endParaRPr lang="en-US"/>
        </a:p>
      </dgm:t>
    </dgm:pt>
    <dgm:pt modelId="{B69BB0A8-51AB-42A7-B492-4CBDA9DC2970}" type="sibTrans" cxnId="{5AEE5D20-886B-419D-8760-739987798CD4}">
      <dgm:prSet/>
      <dgm:spPr/>
      <dgm:t>
        <a:bodyPr/>
        <a:lstStyle/>
        <a:p>
          <a:pPr algn="ctr"/>
          <a:endParaRPr lang="en-US"/>
        </a:p>
      </dgm:t>
    </dgm:pt>
    <dgm:pt modelId="{38359DC8-D613-41D0-B39F-462B10391432}">
      <dgm:prSet phldrT="[Text]"/>
      <dgm:spPr>
        <a:xfrm>
          <a:off x="5678627" y="1387191"/>
          <a:ext cx="1565683" cy="1565681"/>
        </a:xfrm>
        <a:prstGeom prst="ellipse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en-US" b="1" dirty="0">
              <a:solidFill>
                <a:srgbClr val="92D050"/>
              </a:solidFill>
              <a:latin typeface="Arial"/>
              <a:ea typeface="+mn-ea"/>
              <a:cs typeface="+mn-cs"/>
            </a:rPr>
            <a:t>Real encounters</a:t>
          </a:r>
        </a:p>
      </dgm:t>
    </dgm:pt>
    <dgm:pt modelId="{BF7B4F60-3187-43E9-9118-4BF1860A7608}" type="parTrans" cxnId="{CB93426F-A6C6-4F2A-A82B-7DBCD13FFC80}">
      <dgm:prSet/>
      <dgm:spPr/>
      <dgm:t>
        <a:bodyPr/>
        <a:lstStyle/>
        <a:p>
          <a:pPr algn="ctr"/>
          <a:endParaRPr lang="en-US"/>
        </a:p>
      </dgm:t>
    </dgm:pt>
    <dgm:pt modelId="{73C098A0-F078-4CAE-BF64-97A3488ACDC7}" type="sibTrans" cxnId="{CB93426F-A6C6-4F2A-A82B-7DBCD13FFC80}">
      <dgm:prSet/>
      <dgm:spPr/>
      <dgm:t>
        <a:bodyPr/>
        <a:lstStyle/>
        <a:p>
          <a:pPr algn="ctr"/>
          <a:endParaRPr lang="en-US"/>
        </a:p>
      </dgm:t>
    </dgm:pt>
    <dgm:pt modelId="{87BB3FFE-32A8-4738-A6A5-1616708EF9D9}">
      <dgm:prSet phldrT="[Text]"/>
      <dgm:spPr>
        <a:xfrm>
          <a:off x="7411233" y="1387191"/>
          <a:ext cx="1565683" cy="1565681"/>
        </a:xfrm>
        <a:prstGeom prst="ellipse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Decision on future career</a:t>
          </a:r>
        </a:p>
      </dgm:t>
    </dgm:pt>
    <dgm:pt modelId="{020F29BD-7EA2-40BD-92CE-1D81C35F62C1}" type="parTrans" cxnId="{0A155698-66D7-4E13-A202-46D12E21E881}">
      <dgm:prSet/>
      <dgm:spPr/>
      <dgm:t>
        <a:bodyPr/>
        <a:lstStyle/>
        <a:p>
          <a:pPr algn="ctr"/>
          <a:endParaRPr lang="en-US"/>
        </a:p>
      </dgm:t>
    </dgm:pt>
    <dgm:pt modelId="{464D991E-508B-47A3-9313-379255BE95B7}" type="sibTrans" cxnId="{0A155698-66D7-4E13-A202-46D12E21E881}">
      <dgm:prSet/>
      <dgm:spPr/>
      <dgm:t>
        <a:bodyPr/>
        <a:lstStyle/>
        <a:p>
          <a:pPr algn="ctr"/>
          <a:endParaRPr lang="en-US"/>
        </a:p>
      </dgm:t>
    </dgm:pt>
    <dgm:pt modelId="{352F336C-692C-4AA3-9D8A-FA20424C4686}" type="pres">
      <dgm:prSet presAssocID="{41151340-BF11-48A2-97B5-D280C49BFAA7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3FF89186-38A2-4B68-AE67-687139117F6A}" type="pres">
      <dgm:prSet presAssocID="{87BB3FFE-32A8-4738-A6A5-1616708EF9D9}" presName="Accent5" presStyleCnt="0"/>
      <dgm:spPr/>
    </dgm:pt>
    <dgm:pt modelId="{30A8FF12-FA25-4DEC-8EDE-5C65C983A056}" type="pres">
      <dgm:prSet presAssocID="{87BB3FFE-32A8-4738-A6A5-1616708EF9D9}" presName="Accent" presStyleLbl="node1" presStyleIdx="0" presStyleCnt="5"/>
      <dgm:spPr>
        <a:xfrm>
          <a:off x="7355890" y="1331263"/>
          <a:ext cx="1677262" cy="1677536"/>
        </a:xfrm>
        <a:prstGeom prst="ellips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51D24910-2A11-4EDE-8480-61673A590D4E}" type="pres">
      <dgm:prSet presAssocID="{87BB3FFE-32A8-4738-A6A5-1616708EF9D9}" presName="ParentBackground5" presStyleCnt="0"/>
      <dgm:spPr/>
    </dgm:pt>
    <dgm:pt modelId="{8D7FF416-6646-4766-B0B0-47636CCB1B8C}" type="pres">
      <dgm:prSet presAssocID="{87BB3FFE-32A8-4738-A6A5-1616708EF9D9}" presName="ParentBackground" presStyleLbl="fgAcc1" presStyleIdx="0" presStyleCnt="5"/>
      <dgm:spPr/>
    </dgm:pt>
    <dgm:pt modelId="{5EBE6CCF-4049-473C-849F-89185BE6D57E}" type="pres">
      <dgm:prSet presAssocID="{87BB3FFE-32A8-4738-A6A5-1616708EF9D9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92368DB0-99E3-4959-A7BD-7A805C18BF32}" type="pres">
      <dgm:prSet presAssocID="{38359DC8-D613-41D0-B39F-462B10391432}" presName="Accent4" presStyleCnt="0"/>
      <dgm:spPr/>
    </dgm:pt>
    <dgm:pt modelId="{69024E46-AA7E-44C3-B00E-08F0C9601179}" type="pres">
      <dgm:prSet presAssocID="{38359DC8-D613-41D0-B39F-462B10391432}" presName="Accent" presStyleLbl="node1" presStyleIdx="1" presStyleCnt="5"/>
      <dgm:spPr>
        <a:xfrm rot="2700000">
          <a:off x="5621596" y="1331350"/>
          <a:ext cx="1677068" cy="1677068"/>
        </a:xfrm>
        <a:prstGeom prst="teardrop">
          <a:avLst>
            <a:gd name="adj" fmla="val 100000"/>
          </a:avLst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BDB1CD7F-0D53-4023-841C-2E2DDCDB91CD}" type="pres">
      <dgm:prSet presAssocID="{38359DC8-D613-41D0-B39F-462B10391432}" presName="ParentBackground4" presStyleCnt="0"/>
      <dgm:spPr/>
    </dgm:pt>
    <dgm:pt modelId="{9E316E6A-F40D-4124-88B6-6369B4CA3DE1}" type="pres">
      <dgm:prSet presAssocID="{38359DC8-D613-41D0-B39F-462B10391432}" presName="ParentBackground" presStyleLbl="fgAcc1" presStyleIdx="1" presStyleCnt="5"/>
      <dgm:spPr/>
    </dgm:pt>
    <dgm:pt modelId="{5FF3EDE0-436A-48EE-A51C-AE178960AC07}" type="pres">
      <dgm:prSet presAssocID="{38359DC8-D613-41D0-B39F-462B10391432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90F4B557-F2B3-4FFD-AEFD-450FB5321B98}" type="pres">
      <dgm:prSet presAssocID="{A4F6BBF1-207F-4FE1-BE4E-E105E2689A3E}" presName="Accent3" presStyleCnt="0"/>
      <dgm:spPr/>
    </dgm:pt>
    <dgm:pt modelId="{19D1D336-01D7-4C32-B284-03F619A25025}" type="pres">
      <dgm:prSet presAssocID="{A4F6BBF1-207F-4FE1-BE4E-E105E2689A3E}" presName="Accent" presStyleLbl="node1" presStyleIdx="2" presStyleCnt="5"/>
      <dgm:spPr>
        <a:xfrm rot="2700000">
          <a:off x="3888990" y="1331350"/>
          <a:ext cx="1677068" cy="1677068"/>
        </a:xfrm>
        <a:prstGeom prst="teardrop">
          <a:avLst>
            <a:gd name="adj" fmla="val 100000"/>
          </a:avLst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4BCFBE2A-D728-4E7D-8132-6244AFBF2926}" type="pres">
      <dgm:prSet presAssocID="{A4F6BBF1-207F-4FE1-BE4E-E105E2689A3E}" presName="ParentBackground3" presStyleCnt="0"/>
      <dgm:spPr/>
    </dgm:pt>
    <dgm:pt modelId="{59F5594C-72E6-4A09-A916-F48D69AAFA5D}" type="pres">
      <dgm:prSet presAssocID="{A4F6BBF1-207F-4FE1-BE4E-E105E2689A3E}" presName="ParentBackground" presStyleLbl="fgAcc1" presStyleIdx="2" presStyleCnt="5"/>
      <dgm:spPr/>
    </dgm:pt>
    <dgm:pt modelId="{97B61C9A-65DE-44B0-8719-A8BA7A80D78D}" type="pres">
      <dgm:prSet presAssocID="{A4F6BBF1-207F-4FE1-BE4E-E105E2689A3E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97CEABAE-3298-4B04-9A26-1EB723A80A6A}" type="pres">
      <dgm:prSet presAssocID="{5B062C43-BC7F-442C-AB6B-24302CE8A7F0}" presName="Accent2" presStyleCnt="0"/>
      <dgm:spPr/>
    </dgm:pt>
    <dgm:pt modelId="{B5C2C856-1952-4ABA-BA38-C3D494C620D9}" type="pres">
      <dgm:prSet presAssocID="{5B062C43-BC7F-442C-AB6B-24302CE8A7F0}" presName="Accent" presStyleLbl="node1" presStyleIdx="3" presStyleCnt="5"/>
      <dgm:spPr>
        <a:xfrm rot="2700000">
          <a:off x="2155491" y="1331350"/>
          <a:ext cx="1677068" cy="1677068"/>
        </a:xfrm>
        <a:prstGeom prst="teardrop">
          <a:avLst>
            <a:gd name="adj" fmla="val 100000"/>
          </a:avLst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BEAD0AE9-6533-4CF9-B96E-752013C31397}" type="pres">
      <dgm:prSet presAssocID="{5B062C43-BC7F-442C-AB6B-24302CE8A7F0}" presName="ParentBackground2" presStyleCnt="0"/>
      <dgm:spPr/>
    </dgm:pt>
    <dgm:pt modelId="{90338713-6012-4F92-872C-438077A2B657}" type="pres">
      <dgm:prSet presAssocID="{5B062C43-BC7F-442C-AB6B-24302CE8A7F0}" presName="ParentBackground" presStyleLbl="fgAcc1" presStyleIdx="3" presStyleCnt="5"/>
      <dgm:spPr/>
    </dgm:pt>
    <dgm:pt modelId="{C45AAA02-8D97-4289-8C8E-7DA186092A74}" type="pres">
      <dgm:prSet presAssocID="{5B062C43-BC7F-442C-AB6B-24302CE8A7F0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158C0AFA-E0EE-4BE8-8CA4-11BEB8550F2C}" type="pres">
      <dgm:prSet presAssocID="{8E34E963-9CC0-42E7-A0AC-30D34D576E66}" presName="Accent1" presStyleCnt="0"/>
      <dgm:spPr/>
    </dgm:pt>
    <dgm:pt modelId="{8C6F5BD4-FF5E-426F-A452-0455815F69D2}" type="pres">
      <dgm:prSet presAssocID="{8E34E963-9CC0-42E7-A0AC-30D34D576E66}" presName="Accent" presStyleLbl="node1" presStyleIdx="4" presStyleCnt="5"/>
      <dgm:spPr>
        <a:xfrm rot="2700000">
          <a:off x="421993" y="1331350"/>
          <a:ext cx="1677068" cy="1677068"/>
        </a:xfrm>
        <a:prstGeom prst="teardrop">
          <a:avLst>
            <a:gd name="adj" fmla="val 100000"/>
          </a:avLst>
        </a:prstGeom>
        <a:solidFill>
          <a:srgbClr val="F7964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54FD4860-FFBB-488E-8FE8-E6E3CCFF9617}" type="pres">
      <dgm:prSet presAssocID="{8E34E963-9CC0-42E7-A0AC-30D34D576E66}" presName="ParentBackground1" presStyleCnt="0"/>
      <dgm:spPr/>
    </dgm:pt>
    <dgm:pt modelId="{6A9C9B7C-C4D4-4B16-98ED-D4CEB37DDF19}" type="pres">
      <dgm:prSet presAssocID="{8E34E963-9CC0-42E7-A0AC-30D34D576E66}" presName="ParentBackground" presStyleLbl="fgAcc1" presStyleIdx="4" presStyleCnt="5" custLinFactNeighborX="-2162" custLinFactNeighborY="-842"/>
      <dgm:spPr/>
    </dgm:pt>
    <dgm:pt modelId="{E692A190-F980-4E2C-99D8-5691FD0CB37E}" type="pres">
      <dgm:prSet presAssocID="{8E34E963-9CC0-42E7-A0AC-30D34D576E66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B5B06C08-992F-4A71-9A03-229A3230E5BB}" type="presOf" srcId="{41151340-BF11-48A2-97B5-D280C49BFAA7}" destId="{352F336C-692C-4AA3-9D8A-FA20424C4686}" srcOrd="0" destOrd="0" presId="urn:microsoft.com/office/officeart/2011/layout/CircleProcess"/>
    <dgm:cxn modelId="{55679010-2973-4A61-AD37-BE027F828C43}" type="presOf" srcId="{38359DC8-D613-41D0-B39F-462B10391432}" destId="{9E316E6A-F40D-4124-88B6-6369B4CA3DE1}" srcOrd="0" destOrd="0" presId="urn:microsoft.com/office/officeart/2011/layout/CircleProcess"/>
    <dgm:cxn modelId="{5AEE5D20-886B-419D-8760-739987798CD4}" srcId="{41151340-BF11-48A2-97B5-D280C49BFAA7}" destId="{A4F6BBF1-207F-4FE1-BE4E-E105E2689A3E}" srcOrd="2" destOrd="0" parTransId="{D59411F0-3CE4-42BB-8493-1E03C7B9437B}" sibTransId="{B69BB0A8-51AB-42A7-B492-4CBDA9DC2970}"/>
    <dgm:cxn modelId="{2988EA5B-4EF1-4E62-BE75-859BBFC46582}" type="presOf" srcId="{5B062C43-BC7F-442C-AB6B-24302CE8A7F0}" destId="{C45AAA02-8D97-4289-8C8E-7DA186092A74}" srcOrd="1" destOrd="0" presId="urn:microsoft.com/office/officeart/2011/layout/CircleProcess"/>
    <dgm:cxn modelId="{CB93426F-A6C6-4F2A-A82B-7DBCD13FFC80}" srcId="{41151340-BF11-48A2-97B5-D280C49BFAA7}" destId="{38359DC8-D613-41D0-B39F-462B10391432}" srcOrd="3" destOrd="0" parTransId="{BF7B4F60-3187-43E9-9118-4BF1860A7608}" sibTransId="{73C098A0-F078-4CAE-BF64-97A3488ACDC7}"/>
    <dgm:cxn modelId="{84F9F16F-8325-46A3-9C2C-286F49D5692B}" type="presOf" srcId="{A4F6BBF1-207F-4FE1-BE4E-E105E2689A3E}" destId="{97B61C9A-65DE-44B0-8719-A8BA7A80D78D}" srcOrd="1" destOrd="0" presId="urn:microsoft.com/office/officeart/2011/layout/CircleProcess"/>
    <dgm:cxn modelId="{8C29FA71-B3C6-4E83-8B85-11A6775F2BB4}" type="presOf" srcId="{8E34E963-9CC0-42E7-A0AC-30D34D576E66}" destId="{E692A190-F980-4E2C-99D8-5691FD0CB37E}" srcOrd="1" destOrd="0" presId="urn:microsoft.com/office/officeart/2011/layout/CircleProcess"/>
    <dgm:cxn modelId="{8C16CC72-B52E-424C-B0B7-4960B42A4665}" type="presOf" srcId="{38359DC8-D613-41D0-B39F-462B10391432}" destId="{5FF3EDE0-436A-48EE-A51C-AE178960AC07}" srcOrd="1" destOrd="0" presId="urn:microsoft.com/office/officeart/2011/layout/CircleProcess"/>
    <dgm:cxn modelId="{CF019373-8A43-4DCC-A9B0-8AC71E2892A6}" srcId="{41151340-BF11-48A2-97B5-D280C49BFAA7}" destId="{5B062C43-BC7F-442C-AB6B-24302CE8A7F0}" srcOrd="1" destOrd="0" parTransId="{2441B3F3-750D-40CA-8697-D06816A76305}" sibTransId="{A075269C-535C-407A-9A36-0D679885F142}"/>
    <dgm:cxn modelId="{0A155698-66D7-4E13-A202-46D12E21E881}" srcId="{41151340-BF11-48A2-97B5-D280C49BFAA7}" destId="{87BB3FFE-32A8-4738-A6A5-1616708EF9D9}" srcOrd="4" destOrd="0" parTransId="{020F29BD-7EA2-40BD-92CE-1D81C35F62C1}" sibTransId="{464D991E-508B-47A3-9313-379255BE95B7}"/>
    <dgm:cxn modelId="{A19C1099-EDE7-48D5-B928-ED55499EDCCA}" type="presOf" srcId="{A4F6BBF1-207F-4FE1-BE4E-E105E2689A3E}" destId="{59F5594C-72E6-4A09-A916-F48D69AAFA5D}" srcOrd="0" destOrd="0" presId="urn:microsoft.com/office/officeart/2011/layout/CircleProcess"/>
    <dgm:cxn modelId="{ED35E2A5-18FC-4750-9697-9DA1E47402E3}" type="presOf" srcId="{8E34E963-9CC0-42E7-A0AC-30D34D576E66}" destId="{6A9C9B7C-C4D4-4B16-98ED-D4CEB37DDF19}" srcOrd="0" destOrd="0" presId="urn:microsoft.com/office/officeart/2011/layout/CircleProcess"/>
    <dgm:cxn modelId="{B52994AD-586A-4E5C-B88D-F96C413C162B}" srcId="{41151340-BF11-48A2-97B5-D280C49BFAA7}" destId="{8E34E963-9CC0-42E7-A0AC-30D34D576E66}" srcOrd="0" destOrd="0" parTransId="{C997D2EA-0617-4365-8719-85EC0E698CB0}" sibTransId="{F9D4CE0E-2D4B-489F-95BA-380CB1B5BEDC}"/>
    <dgm:cxn modelId="{9836BDDA-B5FB-4C2C-AAB5-26FAB394D13D}" type="presOf" srcId="{87BB3FFE-32A8-4738-A6A5-1616708EF9D9}" destId="{8D7FF416-6646-4766-B0B0-47636CCB1B8C}" srcOrd="0" destOrd="0" presId="urn:microsoft.com/office/officeart/2011/layout/CircleProcess"/>
    <dgm:cxn modelId="{90BEA3EF-55E5-4A85-8165-91D0CABC4385}" type="presOf" srcId="{5B062C43-BC7F-442C-AB6B-24302CE8A7F0}" destId="{90338713-6012-4F92-872C-438077A2B657}" srcOrd="0" destOrd="0" presId="urn:microsoft.com/office/officeart/2011/layout/CircleProcess"/>
    <dgm:cxn modelId="{D977C6F5-AB37-496A-BBA9-A04D327C6BA9}" type="presOf" srcId="{87BB3FFE-32A8-4738-A6A5-1616708EF9D9}" destId="{5EBE6CCF-4049-473C-849F-89185BE6D57E}" srcOrd="1" destOrd="0" presId="urn:microsoft.com/office/officeart/2011/layout/CircleProcess"/>
    <dgm:cxn modelId="{1D7371F2-6A70-4E7D-8AC7-578DB0EDD0D7}" type="presParOf" srcId="{352F336C-692C-4AA3-9D8A-FA20424C4686}" destId="{3FF89186-38A2-4B68-AE67-687139117F6A}" srcOrd="0" destOrd="0" presId="urn:microsoft.com/office/officeart/2011/layout/CircleProcess"/>
    <dgm:cxn modelId="{F8CDA71C-35AE-49B2-B2DC-56BB0A737141}" type="presParOf" srcId="{3FF89186-38A2-4B68-AE67-687139117F6A}" destId="{30A8FF12-FA25-4DEC-8EDE-5C65C983A056}" srcOrd="0" destOrd="0" presId="urn:microsoft.com/office/officeart/2011/layout/CircleProcess"/>
    <dgm:cxn modelId="{04AFAD63-229A-4E64-87B9-24CFE6CE1EFD}" type="presParOf" srcId="{352F336C-692C-4AA3-9D8A-FA20424C4686}" destId="{51D24910-2A11-4EDE-8480-61673A590D4E}" srcOrd="1" destOrd="0" presId="urn:microsoft.com/office/officeart/2011/layout/CircleProcess"/>
    <dgm:cxn modelId="{1FAB4CAB-23AE-4356-BC75-FB711BB44493}" type="presParOf" srcId="{51D24910-2A11-4EDE-8480-61673A590D4E}" destId="{8D7FF416-6646-4766-B0B0-47636CCB1B8C}" srcOrd="0" destOrd="0" presId="urn:microsoft.com/office/officeart/2011/layout/CircleProcess"/>
    <dgm:cxn modelId="{F7615952-4096-4CCA-8E23-8BEA9CB07A50}" type="presParOf" srcId="{352F336C-692C-4AA3-9D8A-FA20424C4686}" destId="{5EBE6CCF-4049-473C-849F-89185BE6D57E}" srcOrd="2" destOrd="0" presId="urn:microsoft.com/office/officeart/2011/layout/CircleProcess"/>
    <dgm:cxn modelId="{CBDF30FA-FF63-4173-98C6-32AADA92A554}" type="presParOf" srcId="{352F336C-692C-4AA3-9D8A-FA20424C4686}" destId="{92368DB0-99E3-4959-A7BD-7A805C18BF32}" srcOrd="3" destOrd="0" presId="urn:microsoft.com/office/officeart/2011/layout/CircleProcess"/>
    <dgm:cxn modelId="{A000C3FF-D4D9-4E08-848B-A9EF29CE0E55}" type="presParOf" srcId="{92368DB0-99E3-4959-A7BD-7A805C18BF32}" destId="{69024E46-AA7E-44C3-B00E-08F0C9601179}" srcOrd="0" destOrd="0" presId="urn:microsoft.com/office/officeart/2011/layout/CircleProcess"/>
    <dgm:cxn modelId="{EC1E50CD-9A78-497C-A686-6440C71F980B}" type="presParOf" srcId="{352F336C-692C-4AA3-9D8A-FA20424C4686}" destId="{BDB1CD7F-0D53-4023-841C-2E2DDCDB91CD}" srcOrd="4" destOrd="0" presId="urn:microsoft.com/office/officeart/2011/layout/CircleProcess"/>
    <dgm:cxn modelId="{41E8348C-FBD0-4C41-AFC3-62EB6E3A4083}" type="presParOf" srcId="{BDB1CD7F-0D53-4023-841C-2E2DDCDB91CD}" destId="{9E316E6A-F40D-4124-88B6-6369B4CA3DE1}" srcOrd="0" destOrd="0" presId="urn:microsoft.com/office/officeart/2011/layout/CircleProcess"/>
    <dgm:cxn modelId="{1DADFB23-4B0F-4DA8-AAE2-05CB139E5657}" type="presParOf" srcId="{352F336C-692C-4AA3-9D8A-FA20424C4686}" destId="{5FF3EDE0-436A-48EE-A51C-AE178960AC07}" srcOrd="5" destOrd="0" presId="urn:microsoft.com/office/officeart/2011/layout/CircleProcess"/>
    <dgm:cxn modelId="{5B4969E3-5FB6-4BA1-9602-5DC0F1D63510}" type="presParOf" srcId="{352F336C-692C-4AA3-9D8A-FA20424C4686}" destId="{90F4B557-F2B3-4FFD-AEFD-450FB5321B98}" srcOrd="6" destOrd="0" presId="urn:microsoft.com/office/officeart/2011/layout/CircleProcess"/>
    <dgm:cxn modelId="{D7640A7D-9E3A-4EB5-948E-35E99B1A3C28}" type="presParOf" srcId="{90F4B557-F2B3-4FFD-AEFD-450FB5321B98}" destId="{19D1D336-01D7-4C32-B284-03F619A25025}" srcOrd="0" destOrd="0" presId="urn:microsoft.com/office/officeart/2011/layout/CircleProcess"/>
    <dgm:cxn modelId="{671C2C1C-F6B7-4BB7-9AD0-42B1D138EF70}" type="presParOf" srcId="{352F336C-692C-4AA3-9D8A-FA20424C4686}" destId="{4BCFBE2A-D728-4E7D-8132-6244AFBF2926}" srcOrd="7" destOrd="0" presId="urn:microsoft.com/office/officeart/2011/layout/CircleProcess"/>
    <dgm:cxn modelId="{82D7481F-D02E-4DB2-BB2F-8742AB03950B}" type="presParOf" srcId="{4BCFBE2A-D728-4E7D-8132-6244AFBF2926}" destId="{59F5594C-72E6-4A09-A916-F48D69AAFA5D}" srcOrd="0" destOrd="0" presId="urn:microsoft.com/office/officeart/2011/layout/CircleProcess"/>
    <dgm:cxn modelId="{FC49C3F6-64D0-4F4F-A3FD-BF4B461E5515}" type="presParOf" srcId="{352F336C-692C-4AA3-9D8A-FA20424C4686}" destId="{97B61C9A-65DE-44B0-8719-A8BA7A80D78D}" srcOrd="8" destOrd="0" presId="urn:microsoft.com/office/officeart/2011/layout/CircleProcess"/>
    <dgm:cxn modelId="{BFF01ABB-4F4C-42AB-8BFD-01BE9B833BFC}" type="presParOf" srcId="{352F336C-692C-4AA3-9D8A-FA20424C4686}" destId="{97CEABAE-3298-4B04-9A26-1EB723A80A6A}" srcOrd="9" destOrd="0" presId="urn:microsoft.com/office/officeart/2011/layout/CircleProcess"/>
    <dgm:cxn modelId="{C1E150E2-8E2C-4123-8A5F-36741C8A3C66}" type="presParOf" srcId="{97CEABAE-3298-4B04-9A26-1EB723A80A6A}" destId="{B5C2C856-1952-4ABA-BA38-C3D494C620D9}" srcOrd="0" destOrd="0" presId="urn:microsoft.com/office/officeart/2011/layout/CircleProcess"/>
    <dgm:cxn modelId="{872CAA06-217B-4725-965D-97E9ACD90993}" type="presParOf" srcId="{352F336C-692C-4AA3-9D8A-FA20424C4686}" destId="{BEAD0AE9-6533-4CF9-B96E-752013C31397}" srcOrd="10" destOrd="0" presId="urn:microsoft.com/office/officeart/2011/layout/CircleProcess"/>
    <dgm:cxn modelId="{07C45A85-4F85-448F-95A9-BBA1BB1B6BC4}" type="presParOf" srcId="{BEAD0AE9-6533-4CF9-B96E-752013C31397}" destId="{90338713-6012-4F92-872C-438077A2B657}" srcOrd="0" destOrd="0" presId="urn:microsoft.com/office/officeart/2011/layout/CircleProcess"/>
    <dgm:cxn modelId="{D8870843-6C23-481F-AC71-1EA7E44131A8}" type="presParOf" srcId="{352F336C-692C-4AA3-9D8A-FA20424C4686}" destId="{C45AAA02-8D97-4289-8C8E-7DA186092A74}" srcOrd="11" destOrd="0" presId="urn:microsoft.com/office/officeart/2011/layout/CircleProcess"/>
    <dgm:cxn modelId="{75D6191A-4594-4A62-BD9F-D2935B5F8D9F}" type="presParOf" srcId="{352F336C-692C-4AA3-9D8A-FA20424C4686}" destId="{158C0AFA-E0EE-4BE8-8CA4-11BEB8550F2C}" srcOrd="12" destOrd="0" presId="urn:microsoft.com/office/officeart/2011/layout/CircleProcess"/>
    <dgm:cxn modelId="{111856B4-6272-4676-9D5C-30BA650312AF}" type="presParOf" srcId="{158C0AFA-E0EE-4BE8-8CA4-11BEB8550F2C}" destId="{8C6F5BD4-FF5E-426F-A452-0455815F69D2}" srcOrd="0" destOrd="0" presId="urn:microsoft.com/office/officeart/2011/layout/CircleProcess"/>
    <dgm:cxn modelId="{0C0259A1-3B7F-446F-A031-8CB697CE196B}" type="presParOf" srcId="{352F336C-692C-4AA3-9D8A-FA20424C4686}" destId="{54FD4860-FFBB-488E-8FE8-E6E3CCFF9617}" srcOrd="13" destOrd="0" presId="urn:microsoft.com/office/officeart/2011/layout/CircleProcess"/>
    <dgm:cxn modelId="{3552B532-80FE-4E8F-9738-086184494240}" type="presParOf" srcId="{54FD4860-FFBB-488E-8FE8-E6E3CCFF9617}" destId="{6A9C9B7C-C4D4-4B16-98ED-D4CEB37DDF19}" srcOrd="0" destOrd="0" presId="urn:microsoft.com/office/officeart/2011/layout/CircleProcess"/>
    <dgm:cxn modelId="{F3E3905C-0415-4B24-B93C-7FD951F16306}" type="presParOf" srcId="{352F336C-692C-4AA3-9D8A-FA20424C4686}" destId="{E692A190-F980-4E2C-99D8-5691FD0CB37E}" srcOrd="14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A8FF12-FA25-4DEC-8EDE-5C65C983A056}">
      <dsp:nvSpPr>
        <dsp:cNvPr id="0" name=""/>
        <dsp:cNvSpPr/>
      </dsp:nvSpPr>
      <dsp:spPr>
        <a:xfrm>
          <a:off x="7153308" y="1324857"/>
          <a:ext cx="1631070" cy="1631337"/>
        </a:xfrm>
        <a:prstGeom prst="ellips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7FF416-6646-4766-B0B0-47636CCB1B8C}">
      <dsp:nvSpPr>
        <dsp:cNvPr id="0" name=""/>
        <dsp:cNvSpPr/>
      </dsp:nvSpPr>
      <dsp:spPr>
        <a:xfrm>
          <a:off x="7207127" y="1379244"/>
          <a:ext cx="1522563" cy="1522562"/>
        </a:xfrm>
        <a:prstGeom prst="ellipse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Decision on future career</a:t>
          </a:r>
        </a:p>
      </dsp:txBody>
      <dsp:txXfrm>
        <a:off x="7584294" y="1756049"/>
        <a:ext cx="769099" cy="768952"/>
      </dsp:txXfrm>
    </dsp:sp>
    <dsp:sp modelId="{69024E46-AA7E-44C3-B00E-08F0C9601179}">
      <dsp:nvSpPr>
        <dsp:cNvPr id="0" name=""/>
        <dsp:cNvSpPr/>
      </dsp:nvSpPr>
      <dsp:spPr>
        <a:xfrm rot="2700000">
          <a:off x="5466777" y="1324942"/>
          <a:ext cx="1630881" cy="1630881"/>
        </a:xfrm>
        <a:prstGeom prst="teardrop">
          <a:avLst>
            <a:gd name="adj" fmla="val 100000"/>
          </a:avLst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316E6A-F40D-4124-88B6-6369B4CA3DE1}">
      <dsp:nvSpPr>
        <dsp:cNvPr id="0" name=""/>
        <dsp:cNvSpPr/>
      </dsp:nvSpPr>
      <dsp:spPr>
        <a:xfrm>
          <a:off x="5522238" y="1379244"/>
          <a:ext cx="1522563" cy="1522562"/>
        </a:xfrm>
        <a:prstGeom prst="ellipse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rgbClr val="92D050"/>
              </a:solidFill>
              <a:latin typeface="Arial"/>
              <a:ea typeface="+mn-ea"/>
              <a:cs typeface="+mn-cs"/>
            </a:rPr>
            <a:t>Real encounters</a:t>
          </a:r>
        </a:p>
      </dsp:txBody>
      <dsp:txXfrm>
        <a:off x="5898536" y="1756049"/>
        <a:ext cx="769099" cy="768952"/>
      </dsp:txXfrm>
    </dsp:sp>
    <dsp:sp modelId="{19D1D336-01D7-4C32-B284-03F619A25025}">
      <dsp:nvSpPr>
        <dsp:cNvPr id="0" name=""/>
        <dsp:cNvSpPr/>
      </dsp:nvSpPr>
      <dsp:spPr>
        <a:xfrm rot="2700000">
          <a:off x="3781887" y="1324942"/>
          <a:ext cx="1630881" cy="1630881"/>
        </a:xfrm>
        <a:prstGeom prst="teardrop">
          <a:avLst>
            <a:gd name="adj" fmla="val 100000"/>
          </a:avLst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F5594C-72E6-4A09-A916-F48D69AAFA5D}">
      <dsp:nvSpPr>
        <dsp:cNvPr id="0" name=""/>
        <dsp:cNvSpPr/>
      </dsp:nvSpPr>
      <dsp:spPr>
        <a:xfrm>
          <a:off x="3836480" y="1379244"/>
          <a:ext cx="1522563" cy="1522562"/>
        </a:xfrm>
        <a:prstGeom prst="ellipse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Education possibilities</a:t>
          </a:r>
        </a:p>
      </dsp:txBody>
      <dsp:txXfrm>
        <a:off x="4212778" y="1756049"/>
        <a:ext cx="769099" cy="768952"/>
      </dsp:txXfrm>
    </dsp:sp>
    <dsp:sp modelId="{B5C2C856-1952-4ABA-BA38-C3D494C620D9}">
      <dsp:nvSpPr>
        <dsp:cNvPr id="0" name=""/>
        <dsp:cNvSpPr/>
      </dsp:nvSpPr>
      <dsp:spPr>
        <a:xfrm rot="2700000">
          <a:off x="2096129" y="1324942"/>
          <a:ext cx="1630881" cy="1630881"/>
        </a:xfrm>
        <a:prstGeom prst="teardrop">
          <a:avLst>
            <a:gd name="adj" fmla="val 100000"/>
          </a:avLst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338713-6012-4F92-872C-438077A2B657}">
      <dsp:nvSpPr>
        <dsp:cNvPr id="0" name=""/>
        <dsp:cNvSpPr/>
      </dsp:nvSpPr>
      <dsp:spPr>
        <a:xfrm>
          <a:off x="2150722" y="1379244"/>
          <a:ext cx="1522563" cy="1522562"/>
        </a:xfrm>
        <a:prstGeom prst="ellipse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Information about professions</a:t>
          </a:r>
        </a:p>
      </dsp:txBody>
      <dsp:txXfrm>
        <a:off x="2527888" y="1756049"/>
        <a:ext cx="769099" cy="768952"/>
      </dsp:txXfrm>
    </dsp:sp>
    <dsp:sp modelId="{8C6F5BD4-FF5E-426F-A452-0455815F69D2}">
      <dsp:nvSpPr>
        <dsp:cNvPr id="0" name=""/>
        <dsp:cNvSpPr/>
      </dsp:nvSpPr>
      <dsp:spPr>
        <a:xfrm rot="2700000">
          <a:off x="410371" y="1324942"/>
          <a:ext cx="1630881" cy="1630881"/>
        </a:xfrm>
        <a:prstGeom prst="teardrop">
          <a:avLst>
            <a:gd name="adj" fmla="val 100000"/>
          </a:avLst>
        </a:prstGeom>
        <a:solidFill>
          <a:srgbClr val="F7964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9C9B7C-C4D4-4B16-98ED-D4CEB37DDF19}">
      <dsp:nvSpPr>
        <dsp:cNvPr id="0" name=""/>
        <dsp:cNvSpPr/>
      </dsp:nvSpPr>
      <dsp:spPr>
        <a:xfrm>
          <a:off x="432046" y="1366424"/>
          <a:ext cx="1522563" cy="1522562"/>
        </a:xfrm>
        <a:prstGeom prst="ellipse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9784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20" kern="1200" baseline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Self-awareness</a:t>
          </a:r>
        </a:p>
      </dsp:txBody>
      <dsp:txXfrm>
        <a:off x="809212" y="1743229"/>
        <a:ext cx="769099" cy="7689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C03F3B-AEEE-4147-A9D0-699754F7F77F}" type="datetimeFigureOut">
              <a:rPr lang="en-US" smtClean="0"/>
              <a:t>10/21/2018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F66CDC-7230-49C5-A882-9011EE3CC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589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49B9BE-EACF-4189-8AEB-7DBD1B98D1E5}" type="datetimeFigureOut">
              <a:rPr lang="en-GB" smtClean="0"/>
              <a:t>21/10/2018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C54C39-D389-409F-86DE-0156077EE3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658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About Girls day and Boys day: what is the point, who participate in it, how many young people participated this year, and so on… Give the example of good praxis, there are lots of them.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6F4F92-661F-4424-ADED-7D3829A4203F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2768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32639-53F2-44A9-B29C-8DEC4C2A2D83}" type="datetimeFigureOut">
              <a:rPr lang="en-US" smtClean="0"/>
              <a:t>10/21/2018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0919-5C9D-45A5-953A-8D05F43FEC6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053" y="1902078"/>
            <a:ext cx="6503894" cy="305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32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80C2A-4F68-4C48-A9B4-BABD82EE8C34}" type="datetimeFigureOut">
              <a:rPr lang="en-US" smtClean="0"/>
              <a:t>10/21/2018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A8B5-ABDA-425D-9532-743A823C0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61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80C2A-4F68-4C48-A9B4-BABD82EE8C34}" type="datetimeFigureOut">
              <a:rPr lang="en-US" smtClean="0"/>
              <a:t>10/21/2018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A8B5-ABDA-425D-9532-743A823C0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089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80C2A-4F68-4C48-A9B4-BABD82EE8C34}" type="datetimeFigureOut">
              <a:rPr lang="en-US" smtClean="0"/>
              <a:t>10/21/2018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A8B5-ABDA-425D-9532-743A823C0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64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80C2A-4F68-4C48-A9B4-BABD82EE8C34}" type="datetimeFigureOut">
              <a:rPr lang="en-US" smtClean="0"/>
              <a:t>10/21/2018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A8B5-ABDA-425D-9532-743A823C0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8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, Subhead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XXX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317A057-C766-48FB-B1EC-CC1898F04EF1}" type="datetime1">
              <a:rPr lang="de-DE" noProof="0" smtClean="0"/>
              <a:t>21.10.2018</a:t>
            </a:fld>
            <a:endParaRPr lang="de-DE" noProof="0"/>
          </a:p>
        </p:txBody>
      </p:sp>
      <p:sp>
        <p:nvSpPr>
          <p:cNvPr id="7" name="Inhaltsplatzhalter 2"/>
          <p:cNvSpPr>
            <a:spLocks noGrp="1"/>
          </p:cNvSpPr>
          <p:nvPr>
            <p:ph idx="1" hasCustomPrompt="1"/>
          </p:nvPr>
        </p:nvSpPr>
        <p:spPr>
          <a:xfrm>
            <a:off x="684000" y="2448000"/>
            <a:ext cx="7776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de-DE" noProof="0"/>
              <a:t>Text durch klicken hinzufügen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61975013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75922-182F-4B41-A5D2-F45D4FDEDDF8}" type="datetimeFigureOut">
              <a:rPr lang="en-US" smtClean="0"/>
              <a:t>10/21/2018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C491A-F235-4EB3-B95C-AE6C5C0845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8514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75922-182F-4B41-A5D2-F45D4FDEDDF8}" type="datetimeFigureOut">
              <a:rPr lang="en-US" smtClean="0"/>
              <a:t>10/21/2018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C491A-F235-4EB3-B95C-AE6C5C0845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6947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75922-182F-4B41-A5D2-F45D4FDEDDF8}" type="datetimeFigureOut">
              <a:rPr lang="en-US" smtClean="0"/>
              <a:t>10/21/2018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C491A-F235-4EB3-B95C-AE6C5C0845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5110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75922-182F-4B41-A5D2-F45D4FDEDDF8}" type="datetimeFigureOut">
              <a:rPr lang="en-US" smtClean="0"/>
              <a:t>10/21/2018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C491A-F235-4EB3-B95C-AE6C5C0845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6672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75922-182F-4B41-A5D2-F45D4FDEDDF8}" type="datetimeFigureOut">
              <a:rPr lang="en-US" smtClean="0"/>
              <a:t>10/21/2018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C491A-F235-4EB3-B95C-AE6C5C0845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014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32639-53F2-44A9-B29C-8DEC4C2A2D83}" type="datetimeFigureOut">
              <a:rPr lang="en-US" smtClean="0"/>
              <a:t>10/21/2018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0919-5C9D-45A5-953A-8D05F43FEC6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632" y="5456351"/>
            <a:ext cx="51971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9395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75922-182F-4B41-A5D2-F45D4FDEDDF8}" type="datetimeFigureOut">
              <a:rPr lang="en-US" smtClean="0"/>
              <a:t>10/21/2018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C491A-F235-4EB3-B95C-AE6C5C0845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3020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75922-182F-4B41-A5D2-F45D4FDEDDF8}" type="datetimeFigureOut">
              <a:rPr lang="en-US" smtClean="0"/>
              <a:t>10/21/2018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C491A-F235-4EB3-B95C-AE6C5C0845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767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75922-182F-4B41-A5D2-F45D4FDEDDF8}" type="datetimeFigureOut">
              <a:rPr lang="en-US" smtClean="0"/>
              <a:t>10/21/2018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C491A-F235-4EB3-B95C-AE6C5C0845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1202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75922-182F-4B41-A5D2-F45D4FDEDDF8}" type="datetimeFigureOut">
              <a:rPr lang="en-US" smtClean="0"/>
              <a:t>10/21/2018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C491A-F235-4EB3-B95C-AE6C5C0845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9116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75922-182F-4B41-A5D2-F45D4FDEDDF8}" type="datetimeFigureOut">
              <a:rPr lang="en-US" smtClean="0"/>
              <a:t>10/21/2018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C491A-F235-4EB3-B95C-AE6C5C0845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6633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75922-182F-4B41-A5D2-F45D4FDEDDF8}" type="datetimeFigureOut">
              <a:rPr lang="en-US" smtClean="0"/>
              <a:t>10/21/2018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C491A-F235-4EB3-B95C-AE6C5C0845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6068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80C2A-4F68-4C48-A9B4-BABD82EE8C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A8B5-ABDA-425D-9532-743A823C0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365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80C2A-4F68-4C48-A9B4-BABD82EE8C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A8B5-ABDA-425D-9532-743A823C0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9929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80C2A-4F68-4C48-A9B4-BABD82EE8C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A8B5-ABDA-425D-9532-743A823C0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9331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80C2A-4F68-4C48-A9B4-BABD82EE8C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A8B5-ABDA-425D-9532-743A823C0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282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80C2A-4F68-4C48-A9B4-BABD82EE8C34}" type="datetimeFigureOut">
              <a:rPr lang="en-US" smtClean="0"/>
              <a:t>10/21/2018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A8B5-ABDA-425D-9532-743A823C0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8363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80C2A-4F68-4C48-A9B4-BABD82EE8C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A8B5-ABDA-425D-9532-743A823C0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7889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80C2A-4F68-4C48-A9B4-BABD82EE8C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A8B5-ABDA-425D-9532-743A823C0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3906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80C2A-4F68-4C48-A9B4-BABD82EE8C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A8B5-ABDA-425D-9532-743A823C0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0039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80C2A-4F68-4C48-A9B4-BABD82EE8C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A8B5-ABDA-425D-9532-743A823C0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0550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80C2A-4F68-4C48-A9B4-BABD82EE8C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A8B5-ABDA-425D-9532-743A823C0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888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80C2A-4F68-4C48-A9B4-BABD82EE8C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A8B5-ABDA-425D-9532-743A823C0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3355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80C2A-4F68-4C48-A9B4-BABD82EE8C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A8B5-ABDA-425D-9532-743A823C0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51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80C2A-4F68-4C48-A9B4-BABD82EE8C34}" type="datetimeFigureOut">
              <a:rPr lang="en-US" smtClean="0"/>
              <a:t>10/21/2018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A8B5-ABDA-425D-9532-743A823C0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137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80C2A-4F68-4C48-A9B4-BABD82EE8C34}" type="datetimeFigureOut">
              <a:rPr lang="en-US" smtClean="0"/>
              <a:t>10/21/2018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A8B5-ABDA-425D-9532-743A823C0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904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80C2A-4F68-4C48-A9B4-BABD82EE8C34}" type="datetimeFigureOut">
              <a:rPr lang="en-US" smtClean="0"/>
              <a:t>10/21/2018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A8B5-ABDA-425D-9532-743A823C0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76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80C2A-4F68-4C48-A9B4-BABD82EE8C34}" type="datetimeFigureOut">
              <a:rPr lang="en-US" smtClean="0"/>
              <a:t>10/21/2018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A8B5-ABDA-425D-9532-743A823C0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678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80C2A-4F68-4C48-A9B4-BABD82EE8C34}" type="datetimeFigureOut">
              <a:rPr lang="en-US" smtClean="0"/>
              <a:t>10/21/2018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A8B5-ABDA-425D-9532-743A823C0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735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80C2A-4F68-4C48-A9B4-BABD82EE8C34}" type="datetimeFigureOut">
              <a:rPr lang="en-US" smtClean="0"/>
              <a:t>10/21/2018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A8B5-ABDA-425D-9532-743A823C0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902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32639-53F2-44A9-B29C-8DEC4C2A2D83}" type="datetimeFigureOut">
              <a:rPr lang="en-US" smtClean="0"/>
              <a:t>10/21/2018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50919-5C9D-45A5-953A-8D05F43FE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07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4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80C2A-4F68-4C48-A9B4-BABD82EE8C34}" type="datetimeFigureOut">
              <a:rPr lang="en-US" smtClean="0"/>
              <a:t>10/21/2018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7A8B5-ABDA-425D-9532-743A823C0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678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9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75922-182F-4B41-A5D2-F45D4FDEDDF8}" type="datetimeFigureOut">
              <a:rPr lang="en-US" smtClean="0"/>
              <a:t>10/21/2018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C491A-F235-4EB3-B95C-AE6C5C0845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048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80C2A-4F68-4C48-A9B4-BABD82EE8C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7A8B5-ABDA-425D-9532-743A823C0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328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marija.radovanovic@giz.de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5" Type="http://schemas.openxmlformats.org/officeDocument/2006/relationships/hyperlink" Target="http://www.odskoledoposla.org/" TargetMode="External"/><Relationship Id="rId4" Type="http://schemas.openxmlformats.org/officeDocument/2006/relationships/hyperlink" Target="http://www.profesionalnaorijentacija.org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298F80-4146-415C-B797-B4E943305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GB" sz="3600" b="1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Career orientation in elementary and secondary VET schools in Serbia</a:t>
            </a:r>
            <a:br>
              <a:rPr lang="en-GB" sz="36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</a:b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A92BB5E-0993-4636-BCA3-B8AC7456CC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/>
              <a:t>Political partners: </a:t>
            </a:r>
          </a:p>
          <a:p>
            <a:pPr marL="0" indent="0">
              <a:buNone/>
            </a:pPr>
            <a:r>
              <a:rPr lang="en-GB" dirty="0"/>
              <a:t>Ministry of Education, Science and Technological Development and Ministry of youth and sports</a:t>
            </a:r>
          </a:p>
          <a:p>
            <a:pPr marL="0" indent="0">
              <a:buNone/>
            </a:pPr>
            <a:r>
              <a:rPr lang="en-GB" b="1" dirty="0"/>
              <a:t>Time frame: </a:t>
            </a:r>
          </a:p>
          <a:p>
            <a:pPr marL="0" indent="0">
              <a:buNone/>
            </a:pPr>
            <a:r>
              <a:rPr lang="en-GB" dirty="0"/>
              <a:t>Preparation 2009-2011</a:t>
            </a:r>
          </a:p>
          <a:p>
            <a:pPr marL="0" indent="0">
              <a:buNone/>
            </a:pPr>
            <a:r>
              <a:rPr lang="en-GB" dirty="0"/>
              <a:t>Implementation: 2011-2014</a:t>
            </a:r>
          </a:p>
          <a:p>
            <a:pPr marL="0" indent="0">
              <a:buNone/>
            </a:pPr>
            <a:r>
              <a:rPr lang="en-GB" dirty="0"/>
              <a:t>Implementation in VET schools: 2016-2017</a:t>
            </a:r>
          </a:p>
          <a:p>
            <a:pPr marL="0" indent="0">
              <a:buNone/>
            </a:pPr>
            <a:r>
              <a:rPr lang="en-GB" b="1" dirty="0"/>
              <a:t>Geographical coverage: </a:t>
            </a:r>
            <a:r>
              <a:rPr lang="en-GB" dirty="0"/>
              <a:t>nation wide</a:t>
            </a:r>
          </a:p>
          <a:p>
            <a:pPr marL="0" indent="0">
              <a:buNone/>
            </a:pPr>
            <a:r>
              <a:rPr lang="en-GB" b="1" dirty="0"/>
              <a:t>Target groups: </a:t>
            </a:r>
            <a:r>
              <a:rPr lang="en-GB" dirty="0"/>
              <a:t>primary/secondary school students; youth out of school system,  youth from vulnerable groups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2799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E52868-6EBB-44DA-8112-A320AE84F68D}"/>
              </a:ext>
            </a:extLst>
          </p:cNvPr>
          <p:cNvSpPr/>
          <p:nvPr/>
        </p:nvSpPr>
        <p:spPr>
          <a:xfrm>
            <a:off x="480767" y="1859340"/>
            <a:ext cx="7918515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&gt; </a:t>
            </a:r>
            <a:r>
              <a:rPr lang="en-GB" sz="2800" b="1" dirty="0">
                <a:solidFill>
                  <a:srgbClr val="C00000"/>
                </a:solidFill>
              </a:rPr>
              <a:t>Institutional cooperation</a:t>
            </a:r>
            <a:r>
              <a:rPr lang="en-GB" sz="2800" dirty="0"/>
              <a:t> with schools, youth offices, companies, local governments, regional centres for professional development of teachers etc. in 37 towns across Serbia</a:t>
            </a:r>
          </a:p>
          <a:p>
            <a:r>
              <a:rPr lang="en-GB" sz="2800" dirty="0"/>
              <a:t>&gt; network of all key stakeholders with a view to support implementation and further development</a:t>
            </a:r>
          </a:p>
          <a:p>
            <a:r>
              <a:rPr lang="en-GB" sz="2800" dirty="0"/>
              <a:t>&gt; 150 events with 18 000 participants</a:t>
            </a:r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69484E2-00CD-4DAB-B6FF-99138FDA5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b="1" dirty="0">
                <a:solidFill>
                  <a:srgbClr val="C00000"/>
                </a:solidFill>
              </a:rPr>
              <a:t>Teams in the communities</a:t>
            </a:r>
          </a:p>
        </p:txBody>
      </p:sp>
    </p:spTree>
    <p:extLst>
      <p:ext uri="{BB962C8B-B14F-4D97-AF65-F5344CB8AC3E}">
        <p14:creationId xmlns:p14="http://schemas.microsoft.com/office/powerpoint/2010/main" val="3647831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057400"/>
          </a:xfrm>
        </p:spPr>
        <p:txBody>
          <a:bodyPr>
            <a:noAutofit/>
          </a:bodyPr>
          <a:lstStyle/>
          <a:p>
            <a:r>
              <a:rPr lang="en-GB" sz="4800" b="1" dirty="0">
                <a:solidFill>
                  <a:srgbClr val="C00000"/>
                </a:solidFill>
              </a:rPr>
              <a:t>Evidence based monitoring and evaluation system</a:t>
            </a: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6437" y="1602557"/>
            <a:ext cx="8198962" cy="52554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r-Latn-RS" dirty="0"/>
              <a:t>    </a:t>
            </a:r>
            <a:endParaRPr lang="sr-Latn-RS" b="1" dirty="0"/>
          </a:p>
          <a:p>
            <a:r>
              <a:rPr lang="en-US" dirty="0"/>
              <a:t>Relevance</a:t>
            </a:r>
          </a:p>
          <a:p>
            <a:r>
              <a:rPr lang="en-US" dirty="0"/>
              <a:t>Effectiveness</a:t>
            </a:r>
          </a:p>
          <a:p>
            <a:r>
              <a:rPr lang="en-US" dirty="0"/>
              <a:t>Impact</a:t>
            </a:r>
          </a:p>
          <a:p>
            <a:r>
              <a:rPr lang="en-US" dirty="0"/>
              <a:t>Efficiency</a:t>
            </a:r>
          </a:p>
          <a:p>
            <a:r>
              <a:rPr lang="en-US" dirty="0"/>
              <a:t>Sustainability</a:t>
            </a:r>
          </a:p>
        </p:txBody>
      </p:sp>
    </p:spTree>
    <p:extLst>
      <p:ext uri="{BB962C8B-B14F-4D97-AF65-F5344CB8AC3E}">
        <p14:creationId xmlns:p14="http://schemas.microsoft.com/office/powerpoint/2010/main" val="351714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F9B8A-3181-4898-81E8-EAAE70DC8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C00000"/>
                </a:solidFill>
              </a:rPr>
              <a:t>Career guidance in VET schools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EFB10-35DC-4963-9D5C-68BFDA469C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Based on principles of the 5-phase model </a:t>
            </a:r>
          </a:p>
          <a:p>
            <a:r>
              <a:rPr lang="en-GB" dirty="0"/>
              <a:t>Focus on career plan and job searching skills</a:t>
            </a:r>
          </a:p>
          <a:p>
            <a:r>
              <a:rPr lang="en-GB" dirty="0"/>
              <a:t>Implemented in 80 selected VET schools</a:t>
            </a:r>
          </a:p>
          <a:p>
            <a:r>
              <a:rPr lang="en-GB" dirty="0"/>
              <a:t>Part of the Law on secondary and dual education</a:t>
            </a:r>
          </a:p>
          <a:p>
            <a:r>
              <a:rPr lang="en-GB" dirty="0"/>
              <a:t>Operationalized through rule book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1739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XXX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317A057-C766-48FB-B1EC-CC1898F04EF1}" type="datetime1">
              <a:rPr lang="de-DE" noProof="0" smtClean="0"/>
              <a:t>21.10.2018</a:t>
            </a:fld>
            <a:endParaRPr lang="de-DE" noProof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41363"/>
            <a:ext cx="8229600" cy="113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39586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XXX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317A057-C766-48FB-B1EC-CC1898F04EF1}" type="datetime1">
              <a:rPr lang="de-DE" noProof="0" smtClean="0"/>
              <a:t>21.10.2018</a:t>
            </a:fld>
            <a:endParaRPr lang="de-DE" noProof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621552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88149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D0FBAA-17D0-4665-8AD8-5835E5716583}"/>
              </a:ext>
            </a:extLst>
          </p:cNvPr>
          <p:cNvSpPr/>
          <p:nvPr/>
        </p:nvSpPr>
        <p:spPr>
          <a:xfrm>
            <a:off x="2861059" y="1517379"/>
            <a:ext cx="34218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400" b="1" dirty="0">
                <a:solidFill>
                  <a:srgbClr val="BA0B35"/>
                </a:solidFill>
              </a:rPr>
              <a:t>Thank you!</a:t>
            </a:r>
            <a:r>
              <a:rPr lang="sr-Latn-RS" sz="5400" b="1" dirty="0">
                <a:solidFill>
                  <a:srgbClr val="BA0B35"/>
                </a:solidFill>
              </a:rPr>
              <a:t> </a:t>
            </a:r>
            <a:endParaRPr lang="en-GB" sz="5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563171-F3CE-462E-AE69-75843C94865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605" y="2875959"/>
            <a:ext cx="1168788" cy="19088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95E5FA-06BD-4DEF-B2AF-3B9B74E9546D}"/>
              </a:ext>
            </a:extLst>
          </p:cNvPr>
          <p:cNvSpPr txBox="1"/>
          <p:nvPr/>
        </p:nvSpPr>
        <p:spPr>
          <a:xfrm>
            <a:off x="3352800" y="5764696"/>
            <a:ext cx="35327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My contact:</a:t>
            </a:r>
          </a:p>
          <a:p>
            <a:r>
              <a:rPr lang="en-GB" dirty="0">
                <a:hlinkClick r:id="rId3"/>
              </a:rPr>
              <a:t>E-mail: marija.radovanovic@giz.de</a:t>
            </a:r>
            <a:r>
              <a:rPr lang="en-GB" dirty="0"/>
              <a:t> </a:t>
            </a:r>
          </a:p>
          <a:p>
            <a:r>
              <a:rPr lang="en-GB" dirty="0">
                <a:hlinkClick r:id="rId4"/>
              </a:rPr>
              <a:t>www.profesionalnaorijentacija.org</a:t>
            </a:r>
            <a:endParaRPr lang="en-GB" dirty="0"/>
          </a:p>
          <a:p>
            <a:r>
              <a:rPr lang="en-GB" dirty="0">
                <a:hlinkClick r:id="rId5"/>
              </a:rPr>
              <a:t>www.odskoledoposla.org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3129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371600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Challenges and approach in schools and youth offices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382000" cy="4876800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dirty="0"/>
              <a:t>The basis for career decision is a challenge for youth and family, school and employers</a:t>
            </a:r>
          </a:p>
          <a:p>
            <a:pPr>
              <a:buFontTx/>
              <a:buChar char="-"/>
            </a:pPr>
            <a:r>
              <a:rPr lang="en-US" dirty="0"/>
              <a:t>High rate of unemployed (41.6-51.8%) and inactive youth (72.8% April 2014)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Approach </a:t>
            </a:r>
          </a:p>
          <a:p>
            <a:r>
              <a:rPr lang="en-US" dirty="0"/>
              <a:t>From team to whole school approach </a:t>
            </a:r>
          </a:p>
          <a:p>
            <a:r>
              <a:rPr lang="en-US" dirty="0"/>
              <a:t>Creating community support</a:t>
            </a:r>
          </a:p>
          <a:p>
            <a:r>
              <a:rPr lang="en-US" dirty="0"/>
              <a:t>Peer approach </a:t>
            </a:r>
          </a:p>
          <a:p>
            <a:endParaRPr lang="en-US" sz="1800" dirty="0"/>
          </a:p>
          <a:p>
            <a:pPr marL="0" indent="0" algn="ctr">
              <a:buNone/>
            </a:pPr>
            <a:endParaRPr lang="pt-BR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904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319F4-E07F-494F-A9D9-AB161F6698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5704" y="1263192"/>
            <a:ext cx="7698164" cy="5156462"/>
          </a:xfrm>
        </p:spPr>
        <p:txBody>
          <a:bodyPr>
            <a:noAutofit/>
          </a:bodyPr>
          <a:lstStyle/>
          <a:p>
            <a:pPr lvl="0" algn="l"/>
            <a:r>
              <a:rPr lang="en-US" sz="2800" b="1" dirty="0">
                <a:solidFill>
                  <a:schemeClr val="tx1">
                    <a:lumMod val="25000"/>
                  </a:schemeClr>
                </a:solidFill>
              </a:rPr>
              <a:t>- Development of the CO and CG program  </a:t>
            </a:r>
            <a:br>
              <a:rPr lang="en-US" sz="2800" b="1" dirty="0">
                <a:solidFill>
                  <a:schemeClr val="tx1">
                    <a:lumMod val="25000"/>
                  </a:schemeClr>
                </a:solidFill>
              </a:rPr>
            </a:br>
            <a:r>
              <a:rPr lang="en-US" sz="2800" b="1" dirty="0">
                <a:solidFill>
                  <a:schemeClr val="tx1">
                    <a:lumMod val="25000"/>
                  </a:schemeClr>
                </a:solidFill>
              </a:rPr>
              <a:t>- Establishment of CO and CG structure and its capacity building</a:t>
            </a:r>
            <a:br>
              <a:rPr lang="en-US" sz="2800" dirty="0">
                <a:solidFill>
                  <a:schemeClr val="tx1">
                    <a:lumMod val="25000"/>
                  </a:schemeClr>
                </a:solidFill>
              </a:rPr>
            </a:br>
            <a:r>
              <a:rPr lang="en-US" sz="2800" dirty="0">
                <a:solidFill>
                  <a:schemeClr val="tx1">
                    <a:lumMod val="25000"/>
                  </a:schemeClr>
                </a:solidFill>
              </a:rPr>
              <a:t>- Establishment and development of competencies for</a:t>
            </a:r>
            <a:r>
              <a:rPr lang="en-US" sz="2800" b="1" dirty="0">
                <a:solidFill>
                  <a:schemeClr val="tx1">
                    <a:lumMod val="25000"/>
                  </a:schemeClr>
                </a:solidFill>
              </a:rPr>
              <a:t> mentorship and partnerships </a:t>
            </a:r>
            <a:r>
              <a:rPr lang="en-US" sz="2800" dirty="0">
                <a:solidFill>
                  <a:schemeClr val="tx1">
                    <a:lumMod val="25000"/>
                  </a:schemeClr>
                </a:solidFill>
              </a:rPr>
              <a:t>in local communities</a:t>
            </a:r>
            <a:br>
              <a:rPr lang="en-US" sz="2800" dirty="0">
                <a:solidFill>
                  <a:schemeClr val="tx1">
                    <a:lumMod val="25000"/>
                  </a:schemeClr>
                </a:solidFill>
              </a:rPr>
            </a:br>
            <a:r>
              <a:rPr lang="en-US" sz="2800" dirty="0">
                <a:solidFill>
                  <a:schemeClr val="tx1">
                    <a:lumMod val="25000"/>
                  </a:schemeClr>
                </a:solidFill>
              </a:rPr>
              <a:t>- </a:t>
            </a:r>
            <a:r>
              <a:rPr lang="en-US" sz="2800" b="1" dirty="0">
                <a:solidFill>
                  <a:schemeClr val="tx1">
                    <a:lumMod val="25000"/>
                  </a:schemeClr>
                </a:solidFill>
              </a:rPr>
              <a:t>Catalogue and calendar of CO and CG services </a:t>
            </a:r>
            <a:r>
              <a:rPr lang="en-US" sz="2800" dirty="0">
                <a:solidFill>
                  <a:schemeClr val="tx1">
                    <a:lumMod val="25000"/>
                  </a:schemeClr>
                </a:solidFill>
              </a:rPr>
              <a:t>in local communities</a:t>
            </a:r>
            <a:br>
              <a:rPr lang="en-US" sz="2800" dirty="0">
                <a:solidFill>
                  <a:schemeClr val="tx1">
                    <a:lumMod val="25000"/>
                  </a:schemeClr>
                </a:solidFill>
              </a:rPr>
            </a:br>
            <a:r>
              <a:rPr lang="en-US" sz="2800" dirty="0">
                <a:solidFill>
                  <a:schemeClr val="tx1">
                    <a:lumMod val="25000"/>
                  </a:schemeClr>
                </a:solidFill>
              </a:rPr>
              <a:t>- </a:t>
            </a:r>
            <a:r>
              <a:rPr lang="en-US" sz="2800" b="1" dirty="0">
                <a:solidFill>
                  <a:schemeClr val="tx1">
                    <a:lumMod val="25000"/>
                  </a:schemeClr>
                </a:solidFill>
              </a:rPr>
              <a:t>Communication platforms: </a:t>
            </a:r>
            <a:r>
              <a:rPr lang="en-US" sz="2400" dirty="0">
                <a:solidFill>
                  <a:schemeClr val="tx1">
                    <a:lumMod val="25000"/>
                  </a:schemeClr>
                </a:solidFill>
              </a:rPr>
              <a:t>www.profesionalnaorijentacija.org/www.mojaposla.rs</a:t>
            </a:r>
            <a:br>
              <a:rPr lang="en-US" sz="2400" dirty="0">
                <a:solidFill>
                  <a:schemeClr val="tx1">
                    <a:lumMod val="25000"/>
                  </a:schemeClr>
                </a:solidFill>
              </a:rPr>
            </a:br>
            <a:r>
              <a:rPr lang="en-US" sz="2800" dirty="0">
                <a:solidFill>
                  <a:schemeClr val="tx1">
                    <a:lumMod val="25000"/>
                  </a:schemeClr>
                </a:solidFill>
              </a:rPr>
              <a:t>- </a:t>
            </a:r>
            <a:r>
              <a:rPr lang="en-US" sz="2800" b="1" dirty="0">
                <a:solidFill>
                  <a:schemeClr val="tx1">
                    <a:lumMod val="25000"/>
                  </a:schemeClr>
                </a:solidFill>
              </a:rPr>
              <a:t>Evidence based monitoring and evaluation system</a:t>
            </a:r>
            <a:endParaRPr lang="en-GB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B3823F-1502-46A8-BAA8-F8909D6CE3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8156" y="318907"/>
            <a:ext cx="8201319" cy="944285"/>
          </a:xfrm>
        </p:spPr>
        <p:txBody>
          <a:bodyPr>
            <a:normAutofit/>
          </a:bodyPr>
          <a:lstStyle/>
          <a:p>
            <a:r>
              <a:rPr lang="en-GB" sz="4800" b="1" dirty="0">
                <a:solidFill>
                  <a:srgbClr val="C00000"/>
                </a:solidFill>
              </a:rPr>
              <a:t>Main tasks</a:t>
            </a:r>
          </a:p>
        </p:txBody>
      </p:sp>
    </p:spTree>
    <p:extLst>
      <p:ext uri="{BB962C8B-B14F-4D97-AF65-F5344CB8AC3E}">
        <p14:creationId xmlns:p14="http://schemas.microsoft.com/office/powerpoint/2010/main" val="3378555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128783-6C27-4026-8986-3B3764AC3506}"/>
              </a:ext>
            </a:extLst>
          </p:cNvPr>
          <p:cNvSpPr/>
          <p:nvPr/>
        </p:nvSpPr>
        <p:spPr>
          <a:xfrm>
            <a:off x="688157" y="1715678"/>
            <a:ext cx="78053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 </a:t>
            </a:r>
            <a:endParaRPr lang="en-US" sz="1600" dirty="0"/>
          </a:p>
        </p:txBody>
      </p:sp>
      <p:graphicFrame>
        <p:nvGraphicFramePr>
          <p:cNvPr id="4" name="Content Placeholder 1">
            <a:extLst>
              <a:ext uri="{FF2B5EF4-FFF2-40B4-BE49-F238E27FC236}">
                <a16:creationId xmlns:a16="http://schemas.microsoft.com/office/drawing/2014/main" id="{F3B71355-FA6B-4A8B-82FA-2A8AD45388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0132968"/>
              </p:ext>
            </p:extLst>
          </p:nvPr>
        </p:nvGraphicFramePr>
        <p:xfrm>
          <a:off x="179512" y="1484784"/>
          <a:ext cx="8856984" cy="4280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F0522CA7-FB20-4D2A-AC77-9E456D74CE16}"/>
              </a:ext>
            </a:extLst>
          </p:cNvPr>
          <p:cNvSpPr/>
          <p:nvPr/>
        </p:nvSpPr>
        <p:spPr>
          <a:xfrm>
            <a:off x="603315" y="1546401"/>
            <a:ext cx="78902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>
                <a:solidFill>
                  <a:srgbClr val="C0504D"/>
                </a:solidFill>
                <a:latin typeface="Arial"/>
              </a:rPr>
              <a:t>CAREER ORIENTATION IS  LIFE ORIENTATION!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>
                <a:solidFill>
                  <a:srgbClr val="C0504D"/>
                </a:solidFill>
                <a:latin typeface="Arial"/>
              </a:rPr>
              <a:t>five-phases dynamic model</a:t>
            </a:r>
          </a:p>
        </p:txBody>
      </p:sp>
    </p:spTree>
    <p:extLst>
      <p:ext uri="{BB962C8B-B14F-4D97-AF65-F5344CB8AC3E}">
        <p14:creationId xmlns:p14="http://schemas.microsoft.com/office/powerpoint/2010/main" val="2713619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609600"/>
            <a:ext cx="8915400" cy="10668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Capacity building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236" y="1810327"/>
            <a:ext cx="7961746" cy="5047673"/>
          </a:xfrm>
        </p:spPr>
        <p:txBody>
          <a:bodyPr>
            <a:noAutofit/>
          </a:bodyPr>
          <a:lstStyle/>
          <a:p>
            <a:pPr algn="just"/>
            <a:r>
              <a:rPr lang="en-GB" dirty="0"/>
              <a:t>Teachers/p</a:t>
            </a:r>
            <a:r>
              <a:rPr lang="sr-Latn-RS" dirty="0"/>
              <a:t>rofessionals and practitioners  </a:t>
            </a:r>
            <a:r>
              <a:rPr lang="en-GB" dirty="0"/>
              <a:t>in </a:t>
            </a:r>
            <a:r>
              <a:rPr lang="sr-Latn-RS" dirty="0"/>
              <a:t>education</a:t>
            </a:r>
            <a:endParaRPr lang="en-US" sz="1800" dirty="0"/>
          </a:p>
          <a:p>
            <a:pPr algn="just"/>
            <a:r>
              <a:rPr lang="en-US" dirty="0"/>
              <a:t>Students of humanistic sciences as peer counsellors</a:t>
            </a:r>
          </a:p>
          <a:p>
            <a:pPr algn="just"/>
            <a:r>
              <a:rPr lang="en-US" dirty="0"/>
              <a:t>Trainings and mentoring</a:t>
            </a:r>
          </a:p>
          <a:p>
            <a:pPr marL="0" indent="0">
              <a:buNone/>
            </a:pPr>
            <a:endParaRPr lang="sr-Latn-RS" sz="2300" dirty="0"/>
          </a:p>
        </p:txBody>
      </p:sp>
    </p:spTree>
    <p:extLst>
      <p:ext uri="{BB962C8B-B14F-4D97-AF65-F5344CB8AC3E}">
        <p14:creationId xmlns:p14="http://schemas.microsoft.com/office/powerpoint/2010/main" val="1297652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BC2B2-F58A-4DB3-8F0B-CBF09B35B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C00000"/>
                </a:solidFill>
              </a:rPr>
              <a:t>Implementation strategy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4C9CA2B-5173-4225-8504-E17F9164F3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696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845853D-4ACE-4690-8056-294AD07BF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68918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Results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DCE2C3-D474-4108-8963-FCA6027DD475}"/>
              </a:ext>
            </a:extLst>
          </p:cNvPr>
          <p:cNvSpPr/>
          <p:nvPr/>
        </p:nvSpPr>
        <p:spPr>
          <a:xfrm>
            <a:off x="395926" y="1568918"/>
            <a:ext cx="841813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› 1,097 schools in Serbia received training; 3,048 trained teachers and associates; </a:t>
            </a:r>
          </a:p>
          <a:p>
            <a:r>
              <a:rPr lang="en-GB" sz="2400" dirty="0"/>
              <a:t>› 1,061 primary schools in Serbia implemented  the programme</a:t>
            </a:r>
          </a:p>
          <a:p>
            <a:r>
              <a:rPr lang="en-GB" sz="2400" dirty="0"/>
              <a:t>› 86 primary schools were awarded mentor school status in the professional orientation programme;  461 trained mentors; </a:t>
            </a:r>
          </a:p>
          <a:p>
            <a:r>
              <a:rPr lang="en-GB" sz="2400" dirty="0"/>
              <a:t>› 110,000 students of primary school final years were involved in the programme, of which 8,000 belong to vulnerable groups;</a:t>
            </a:r>
          </a:p>
          <a:p>
            <a:r>
              <a:rPr lang="en-GB" sz="2400" dirty="0"/>
              <a:t>› Programmes:</a:t>
            </a:r>
          </a:p>
          <a:p>
            <a:r>
              <a:rPr lang="en-GB" sz="2400" dirty="0"/>
              <a:t>-  accredited by the Institute for Improvement of Education;</a:t>
            </a:r>
          </a:p>
          <a:p>
            <a:r>
              <a:rPr lang="en-GB" sz="2400" dirty="0"/>
              <a:t>- included in relevant school documents: annual school plan, school programme, school development plan</a:t>
            </a:r>
          </a:p>
          <a:p>
            <a:r>
              <a:rPr lang="en-GB" sz="2400" dirty="0"/>
              <a:t>&gt; CO defined in the Law on primary education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7335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6A671EF-69DD-457A-890D-5C2F3E0F08F3}"/>
              </a:ext>
            </a:extLst>
          </p:cNvPr>
          <p:cNvSpPr/>
          <p:nvPr/>
        </p:nvSpPr>
        <p:spPr>
          <a:xfrm>
            <a:off x="259152" y="548639"/>
            <a:ext cx="83650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b="1" dirty="0">
                <a:solidFill>
                  <a:srgbClr val="BA0B35"/>
                </a:solidFill>
              </a:rPr>
              <a:t>Career guidance in Local Youth Offices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2917842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845853D-4ACE-4690-8056-294AD07BF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68918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Results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E6C75E2-ACEC-482F-BF12-2FD64D702710}"/>
              </a:ext>
            </a:extLst>
          </p:cNvPr>
          <p:cNvSpPr/>
          <p:nvPr/>
        </p:nvSpPr>
        <p:spPr>
          <a:xfrm>
            <a:off x="518474" y="1859339"/>
            <a:ext cx="766399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› 119 youth offices across Serbia received training and established Career Info Corner in their local communities;</a:t>
            </a:r>
          </a:p>
          <a:p>
            <a:r>
              <a:rPr lang="en-GB" sz="2800" dirty="0"/>
              <a:t>› More than 60,000 young people participated in the PO activities or were given information on career and services available to them;</a:t>
            </a:r>
          </a:p>
          <a:p>
            <a:r>
              <a:rPr lang="en-GB" sz="2800" dirty="0"/>
              <a:t>› About 8,000 young people participated in real encounters;</a:t>
            </a:r>
          </a:p>
          <a:p>
            <a:r>
              <a:rPr lang="en-GB" sz="2800" dirty="0"/>
              <a:t>› 185 students trained for implementation of the peer2peer programme for secondary school students.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51460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270</TotalTime>
  <Words>372</Words>
  <Application>Microsoft Office PowerPoint</Application>
  <PresentationFormat>Diaprojekcija na zaslonu (4:3)</PresentationFormat>
  <Paragraphs>75</Paragraphs>
  <Slides>16</Slides>
  <Notes>1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4</vt:i4>
      </vt:variant>
      <vt:variant>
        <vt:lpstr>Naslovi diapozitivov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Wingdings</vt:lpstr>
      <vt:lpstr>Office Theme</vt:lpstr>
      <vt:lpstr>1_Office Theme</vt:lpstr>
      <vt:lpstr>2_Office Theme</vt:lpstr>
      <vt:lpstr>3_Office Theme</vt:lpstr>
      <vt:lpstr>Career orientation in elementary and secondary VET schools in Serbia </vt:lpstr>
      <vt:lpstr>Challenges and approach in schools and youth offices</vt:lpstr>
      <vt:lpstr>- Development of the CO and CG program   - Establishment of CO and CG structure and its capacity building - Establishment and development of competencies for mentorship and partnerships in local communities - Catalogue and calendar of CO and CG services in local communities - Communication platforms: www.profesionalnaorijentacija.org/www.mojaposla.rs - Evidence based monitoring and evaluation system</vt:lpstr>
      <vt:lpstr>PowerPointova predstavitev</vt:lpstr>
      <vt:lpstr>Capacity building</vt:lpstr>
      <vt:lpstr>Implementation strategy</vt:lpstr>
      <vt:lpstr>Results</vt:lpstr>
      <vt:lpstr>PowerPointova predstavitev</vt:lpstr>
      <vt:lpstr>Results</vt:lpstr>
      <vt:lpstr>Teams in the communities</vt:lpstr>
      <vt:lpstr>Evidence based monitoring and evaluation system</vt:lpstr>
      <vt:lpstr>Career guidance in VET schools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Jeja</dc:creator>
  <cp:lastModifiedBy>Saša Niklanovič</cp:lastModifiedBy>
  <cp:revision>59</cp:revision>
  <cp:lastPrinted>2018-10-21T19:31:05Z</cp:lastPrinted>
  <dcterms:created xsi:type="dcterms:W3CDTF">2018-10-13T13:20:57Z</dcterms:created>
  <dcterms:modified xsi:type="dcterms:W3CDTF">2018-10-21T19:31:40Z</dcterms:modified>
</cp:coreProperties>
</file>